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0" r:id="rId2"/>
  </p:sldMasterIdLst>
  <p:notesMasterIdLst>
    <p:notesMasterId r:id="rId64"/>
  </p:notesMasterIdLst>
  <p:handoutMasterIdLst>
    <p:handoutMasterId r:id="rId65"/>
  </p:handoutMasterIdLst>
  <p:sldIdLst>
    <p:sldId id="256" r:id="rId3"/>
    <p:sldId id="470" r:id="rId4"/>
    <p:sldId id="493" r:id="rId5"/>
    <p:sldId id="474" r:id="rId6"/>
    <p:sldId id="489" r:id="rId7"/>
    <p:sldId id="484" r:id="rId8"/>
    <p:sldId id="490" r:id="rId9"/>
    <p:sldId id="491" r:id="rId10"/>
    <p:sldId id="485" r:id="rId11"/>
    <p:sldId id="486" r:id="rId12"/>
    <p:sldId id="487" r:id="rId13"/>
    <p:sldId id="494" r:id="rId14"/>
    <p:sldId id="519" r:id="rId15"/>
    <p:sldId id="495" r:id="rId16"/>
    <p:sldId id="521" r:id="rId17"/>
    <p:sldId id="520" r:id="rId18"/>
    <p:sldId id="496" r:id="rId19"/>
    <p:sldId id="562" r:id="rId20"/>
    <p:sldId id="498" r:id="rId21"/>
    <p:sldId id="505" r:id="rId22"/>
    <p:sldId id="543" r:id="rId23"/>
    <p:sldId id="499" r:id="rId24"/>
    <p:sldId id="523" r:id="rId25"/>
    <p:sldId id="524" r:id="rId26"/>
    <p:sldId id="512" r:id="rId27"/>
    <p:sldId id="525" r:id="rId28"/>
    <p:sldId id="500" r:id="rId29"/>
    <p:sldId id="540" r:id="rId30"/>
    <p:sldId id="541" r:id="rId31"/>
    <p:sldId id="542" r:id="rId32"/>
    <p:sldId id="502" r:id="rId33"/>
    <p:sldId id="506" r:id="rId34"/>
    <p:sldId id="544" r:id="rId35"/>
    <p:sldId id="545" r:id="rId36"/>
    <p:sldId id="570" r:id="rId37"/>
    <p:sldId id="569" r:id="rId38"/>
    <p:sldId id="561" r:id="rId39"/>
    <p:sldId id="564" r:id="rId40"/>
    <p:sldId id="565" r:id="rId41"/>
    <p:sldId id="550" r:id="rId42"/>
    <p:sldId id="567" r:id="rId43"/>
    <p:sldId id="536" r:id="rId44"/>
    <p:sldId id="548" r:id="rId45"/>
    <p:sldId id="551" r:id="rId46"/>
    <p:sldId id="552" r:id="rId47"/>
    <p:sldId id="571" r:id="rId48"/>
    <p:sldId id="572" r:id="rId49"/>
    <p:sldId id="554" r:id="rId50"/>
    <p:sldId id="566" r:id="rId51"/>
    <p:sldId id="507" r:id="rId52"/>
    <p:sldId id="555" r:id="rId53"/>
    <p:sldId id="508" r:id="rId54"/>
    <p:sldId id="556" r:id="rId55"/>
    <p:sldId id="557" r:id="rId56"/>
    <p:sldId id="511" r:id="rId57"/>
    <p:sldId id="530" r:id="rId58"/>
    <p:sldId id="509" r:id="rId59"/>
    <p:sldId id="558" r:id="rId60"/>
    <p:sldId id="510" r:id="rId61"/>
    <p:sldId id="481" r:id="rId62"/>
    <p:sldId id="573" r:id="rId63"/>
  </p:sldIdLst>
  <p:sldSz cx="9144000" cy="6858000" type="screen4x3"/>
  <p:notesSz cx="9926638" cy="6797675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0FF"/>
    <a:srgbClr val="121588"/>
    <a:srgbClr val="CCCC00"/>
    <a:srgbClr val="009CEA"/>
    <a:srgbClr val="0091DA"/>
    <a:srgbClr val="027198"/>
    <a:srgbClr val="2559FF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67" autoAdjust="0"/>
    <p:restoredTop sz="91385" autoAdjust="0"/>
  </p:normalViewPr>
  <p:slideViewPr>
    <p:cSldViewPr snapToGrid="0" snapToObjects="1">
      <p:cViewPr>
        <p:scale>
          <a:sx n="75" d="100"/>
          <a:sy n="75" d="100"/>
        </p:scale>
        <p:origin x="-1302" y="-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238" cy="3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3103" y="0"/>
            <a:ext cx="4301238" cy="3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796"/>
            <a:ext cx="4301238" cy="3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3103" y="6456796"/>
            <a:ext cx="4301238" cy="3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8DF8BC22-3FF1-4395-812D-0CE23FCABC88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28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1238" cy="3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103" y="0"/>
            <a:ext cx="4301238" cy="3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5488" y="509588"/>
            <a:ext cx="3398837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3125" y="3228398"/>
            <a:ext cx="7940390" cy="305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796"/>
            <a:ext cx="4301238" cy="3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103" y="6456796"/>
            <a:ext cx="4301238" cy="339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3261B104-0C2B-44EF-BC4E-9F3D0610D69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046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73699E27-DD6D-4A5B-AEEC-EF9079AE505E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03E8AF3C-0E1F-4E0E-AF2F-A01D14E1CD41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CAEA4664-149A-42AE-9447-87CFE2A39339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29858A83-8864-4566-84AD-C919DEB57475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4FBB9544-2277-4C57-9AF4-15105D194039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42A78C61-FF66-423B-B9D6-3507C822D1CE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D427F238-7272-4481-82F0-79F64A22E876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EFE70C64-8FEF-445A-BB64-69DCE7393D6E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20AD5C54-E408-46A3-B851-80C63FEAF8E4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BED4BC85-FCF5-47A1-A571-219AAA79E61F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>
                <a:solidFill>
                  <a:schemeClr val="tx1"/>
                </a:solidFill>
              </a:rPr>
              <a:t>FS 7</a:t>
            </a:r>
            <a:r>
              <a:rPr lang="de-DE" sz="1200">
                <a:solidFill>
                  <a:schemeClr val="tx1"/>
                </a:solidFill>
              </a:rPr>
              <a:t> -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r>
              <a:rPr lang="de-DE" b="1">
                <a:solidFill>
                  <a:schemeClr val="tx1"/>
                </a:solidFill>
              </a:rPr>
              <a:t>Blatt</a:t>
            </a:r>
            <a:r>
              <a:rPr lang="de-DE" sz="1200" b="1">
                <a:solidFill>
                  <a:schemeClr val="tx1"/>
                </a:solidFill>
              </a:rPr>
              <a:t> </a:t>
            </a:r>
            <a:fld id="{8120494D-DE9E-4C1D-9A1F-A606677D0100}" type="slidenum">
              <a:rPr lang="de-DE" sz="1200" b="1">
                <a:solidFill>
                  <a:schemeClr val="tx1"/>
                </a:solidFill>
              </a:rPr>
              <a:pPr>
                <a:defRPr/>
              </a:pPr>
              <a:t>‹Nr.›</a:t>
            </a:fld>
            <a:endParaRPr lang="de-DE" sz="12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>
          <a:xfrm>
            <a:off x="1425575" y="6456363"/>
            <a:ext cx="7539038" cy="476250"/>
          </a:xfrm>
          <a:prstGeom prst="rect">
            <a:avLst/>
          </a:prstGeom>
        </p:spPr>
        <p:txBody>
          <a:bodyPr/>
          <a:lstStyle>
            <a:lvl1pPr>
              <a:defRPr>
                <a:cs typeface="+mn-cs"/>
              </a:defRPr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/>
              <a:t>FS 7</a:t>
            </a:r>
            <a:r>
              <a:rPr lang="de-DE" sz="1200"/>
              <a:t> -</a:t>
            </a:r>
            <a:r>
              <a:rPr lang="de-DE" sz="1200" b="1"/>
              <a:t> </a:t>
            </a:r>
            <a:r>
              <a:rPr lang="de-DE" b="1"/>
              <a:t>Blatt</a:t>
            </a:r>
            <a:r>
              <a:rPr lang="de-DE" sz="1200" b="1"/>
              <a:t> </a:t>
            </a:r>
            <a:fld id="{72EF09D8-BDCF-47DF-BF68-CDACA11E2941}" type="slidenum">
              <a:rPr lang="de-DE" sz="1200" b="1"/>
              <a:pPr>
                <a:defRPr/>
              </a:pPr>
              <a:t>‹Nr.›</a:t>
            </a:fld>
            <a:endParaRPr lang="de-DE" sz="1200" b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AT" noProof="0" smtClean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1409700"/>
          </a:xfrm>
          <a:prstGeom prst="rect">
            <a:avLst/>
          </a:prstGeom>
          <a:gradFill rotWithShape="1">
            <a:gsLst>
              <a:gs pos="0">
                <a:srgbClr val="447CD8"/>
              </a:gs>
              <a:gs pos="100000">
                <a:srgbClr val="000066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>
              <a:cs typeface="+mn-cs"/>
            </a:endParaRPr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6819900" y="77788"/>
            <a:ext cx="2257425" cy="9032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>
              <a:cs typeface="+mn-cs"/>
            </a:endParaRPr>
          </a:p>
        </p:txBody>
      </p:sp>
      <p:pic>
        <p:nvPicPr>
          <p:cNvPr id="1028" name="Picture 9" descr="LogoFH+bfi_100dpi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6907213" y="144463"/>
            <a:ext cx="20923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Text Box 10"/>
          <p:cNvSpPr txBox="1">
            <a:spLocks noChangeArrowheads="1"/>
          </p:cNvSpPr>
          <p:nvPr userDrawn="1"/>
        </p:nvSpPr>
        <p:spPr bwMode="auto">
          <a:xfrm>
            <a:off x="6819900" y="969963"/>
            <a:ext cx="22574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de-AT" sz="1200" b="1">
                <a:solidFill>
                  <a:srgbClr val="FED526"/>
                </a:solidFill>
                <a:cs typeface="+mn-cs"/>
              </a:rPr>
              <a:t>INSTITUTIONEN </a:t>
            </a:r>
            <a:r>
              <a:rPr lang="de-AT" sz="800">
                <a:solidFill>
                  <a:srgbClr val="FED526"/>
                </a:solidFill>
                <a:cs typeface="+mn-cs"/>
              </a:rPr>
              <a:t>und</a:t>
            </a:r>
            <a:r>
              <a:rPr lang="de-AT" sz="800" b="1">
                <a:solidFill>
                  <a:srgbClr val="FED526"/>
                </a:solidFill>
                <a:cs typeface="+mn-cs"/>
              </a:rPr>
              <a:t> </a:t>
            </a:r>
          </a:p>
          <a:p>
            <a:pPr algn="ctr">
              <a:defRPr/>
            </a:pPr>
            <a:r>
              <a:rPr lang="de-AT" sz="1200" b="1">
                <a:solidFill>
                  <a:srgbClr val="FED526"/>
                </a:solidFill>
                <a:cs typeface="+mn-cs"/>
              </a:rPr>
              <a:t>POLITIKFELDER </a:t>
            </a:r>
            <a:r>
              <a:rPr lang="de-AT" sz="800">
                <a:solidFill>
                  <a:srgbClr val="FED526"/>
                </a:solidFill>
                <a:cs typeface="+mn-cs"/>
              </a:rPr>
              <a:t>der </a:t>
            </a:r>
            <a:r>
              <a:rPr lang="de-AT" sz="1200" b="1">
                <a:solidFill>
                  <a:srgbClr val="FED526"/>
                </a:solidFill>
                <a:cs typeface="+mn-cs"/>
              </a:rPr>
              <a:t>EU</a:t>
            </a:r>
            <a:endParaRPr lang="de-AT" sz="1200" i="1" u="sng">
              <a:solidFill>
                <a:srgbClr val="FED526"/>
              </a:solidFill>
              <a:cs typeface="+mn-cs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 userDrawn="1"/>
        </p:nvSpPr>
        <p:spPr bwMode="auto">
          <a:xfrm>
            <a:off x="1065213" y="-33338"/>
            <a:ext cx="5672137" cy="126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algn="ctr">
              <a:spcBef>
                <a:spcPct val="25000"/>
              </a:spcBef>
              <a:defRPr/>
            </a:pPr>
            <a:r>
              <a:rPr lang="de-AT" sz="800">
                <a:solidFill>
                  <a:srgbClr val="FED526"/>
                </a:solidFill>
                <a:cs typeface="+mn-cs"/>
              </a:rPr>
              <a:t>Siebter Teil –</a:t>
            </a:r>
            <a:r>
              <a:rPr lang="de-AT" sz="800" b="1">
                <a:solidFill>
                  <a:srgbClr val="FED526"/>
                </a:solidFill>
                <a:cs typeface="+mn-cs"/>
              </a:rPr>
              <a:t> </a:t>
            </a:r>
            <a:r>
              <a:rPr lang="de-AT" sz="1200" b="1">
                <a:solidFill>
                  <a:srgbClr val="FED526"/>
                </a:solidFill>
                <a:cs typeface="+mn-cs"/>
              </a:rPr>
              <a:t>Politikfelder der 3. Säule – Innere Sicherheit und Justiz (ZBJI)</a:t>
            </a:r>
          </a:p>
          <a:p>
            <a:pPr marL="457200" indent="-457200">
              <a:spcBef>
                <a:spcPct val="25000"/>
              </a:spcBef>
              <a:defRPr/>
            </a:pPr>
            <a:endParaRPr lang="de-AT" sz="2800" b="1">
              <a:solidFill>
                <a:srgbClr val="FED526"/>
              </a:solidFill>
              <a:cs typeface="+mn-cs"/>
            </a:endParaRPr>
          </a:p>
          <a:p>
            <a:pPr marL="457200" indent="-457200">
              <a:spcBef>
                <a:spcPct val="25000"/>
              </a:spcBef>
              <a:defRPr/>
            </a:pPr>
            <a:r>
              <a:rPr lang="de-AT" sz="2400">
                <a:solidFill>
                  <a:srgbClr val="FED526"/>
                </a:solidFill>
                <a:cs typeface="+mn-cs"/>
              </a:rPr>
              <a:t>    </a:t>
            </a:r>
            <a:endParaRPr lang="de-DE" sz="2400">
              <a:solidFill>
                <a:srgbClr val="FED526"/>
              </a:solidFill>
              <a:cs typeface="+mn-cs"/>
            </a:endParaRPr>
          </a:p>
        </p:txBody>
      </p:sp>
      <p:sp>
        <p:nvSpPr>
          <p:cNvPr id="1036" name="Line 12"/>
          <p:cNvSpPr>
            <a:spLocks noChangeShapeType="1"/>
          </p:cNvSpPr>
          <p:nvPr userDrawn="1"/>
        </p:nvSpPr>
        <p:spPr bwMode="auto">
          <a:xfrm>
            <a:off x="6737350" y="0"/>
            <a:ext cx="0" cy="14097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AT">
              <a:cs typeface="+mn-cs"/>
            </a:endParaRPr>
          </a:p>
        </p:txBody>
      </p:sp>
      <p:sp>
        <p:nvSpPr>
          <p:cNvPr id="1039" name="Line 15"/>
          <p:cNvSpPr>
            <a:spLocks noChangeShapeType="1"/>
          </p:cNvSpPr>
          <p:nvPr userDrawn="1"/>
        </p:nvSpPr>
        <p:spPr bwMode="auto">
          <a:xfrm>
            <a:off x="895350" y="239713"/>
            <a:ext cx="5842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AT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4" r:id="rId2"/>
    <p:sldLayoutId id="2147483665" r:id="rId3"/>
    <p:sldLayoutId id="2147483666" r:id="rId4"/>
    <p:sldLayoutId id="2147483667" r:id="rId5"/>
    <p:sldLayoutId id="214748367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9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1409700"/>
          </a:xfrm>
          <a:prstGeom prst="rect">
            <a:avLst/>
          </a:prstGeom>
          <a:gradFill rotWithShape="1">
            <a:gsLst>
              <a:gs pos="0">
                <a:srgbClr val="447CD8"/>
              </a:gs>
              <a:gs pos="100000">
                <a:srgbClr val="000066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>
              <a:cs typeface="+mn-cs"/>
            </a:endParaRPr>
          </a:p>
        </p:txBody>
      </p:sp>
      <p:sp>
        <p:nvSpPr>
          <p:cNvPr id="15668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25575" y="6456363"/>
            <a:ext cx="75390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chemeClr val="bg2"/>
                </a:solidFill>
                <a:cs typeface="+mn-cs"/>
              </a:defRPr>
            </a:lvl1pPr>
          </a:lstStyle>
          <a:p>
            <a:pPr>
              <a:defRPr/>
            </a:pPr>
            <a:r>
              <a:rPr lang="de-DE"/>
              <a:t>Schermann / Stimmer / Thöndl: Die Europäische Union. Institutionen – Verfahren - Akteure</a:t>
            </a:r>
            <a:r>
              <a:rPr lang="de-DE" sz="1400"/>
              <a:t> - </a:t>
            </a:r>
            <a:r>
              <a:rPr lang="de-DE" sz="1200" i="1"/>
              <a:t>FS 7</a:t>
            </a:r>
            <a:r>
              <a:rPr lang="de-DE" sz="1200"/>
              <a:t> -</a:t>
            </a:r>
            <a:r>
              <a:rPr lang="de-DE" sz="1200" b="1"/>
              <a:t> </a:t>
            </a:r>
            <a:r>
              <a:rPr lang="de-DE" b="1"/>
              <a:t>Blatt</a:t>
            </a:r>
            <a:r>
              <a:rPr lang="de-DE" sz="1200" b="1"/>
              <a:t> </a:t>
            </a:r>
            <a:fld id="{102812A3-27B4-4076-B186-6A5E1C0D8E61}" type="slidenum">
              <a:rPr lang="de-DE" sz="1200" b="1"/>
              <a:pPr>
                <a:defRPr/>
              </a:pPr>
              <a:t>‹Nr.›</a:t>
            </a:fld>
            <a:endParaRPr lang="de-DE" sz="1200" b="1"/>
          </a:p>
        </p:txBody>
      </p:sp>
      <p:sp>
        <p:nvSpPr>
          <p:cNvPr id="156685" name="Text Box 13"/>
          <p:cNvSpPr txBox="1">
            <a:spLocks noChangeArrowheads="1"/>
          </p:cNvSpPr>
          <p:nvPr userDrawn="1"/>
        </p:nvSpPr>
        <p:spPr bwMode="auto">
          <a:xfrm>
            <a:off x="1065213" y="-33338"/>
            <a:ext cx="5672137" cy="126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25000"/>
              </a:spcBef>
              <a:defRPr/>
            </a:pPr>
            <a:r>
              <a:rPr lang="de-AT" sz="800">
                <a:solidFill>
                  <a:srgbClr val="FED526"/>
                </a:solidFill>
                <a:cs typeface="+mn-cs"/>
              </a:rPr>
              <a:t>                    </a:t>
            </a:r>
            <a:r>
              <a:rPr lang="de-AT" sz="1200" b="1">
                <a:solidFill>
                  <a:srgbClr val="FED526"/>
                </a:solidFill>
                <a:cs typeface="+mn-cs"/>
              </a:rPr>
              <a:t>I. Begriffliche Einführung – „EUROPÄISCHER BAUM“</a:t>
            </a:r>
          </a:p>
          <a:p>
            <a:pPr marL="457200" indent="-457200">
              <a:spcBef>
                <a:spcPct val="25000"/>
              </a:spcBef>
              <a:defRPr/>
            </a:pPr>
            <a:endParaRPr lang="de-AT" sz="2800" b="1">
              <a:solidFill>
                <a:srgbClr val="FED526"/>
              </a:solidFill>
              <a:cs typeface="+mn-cs"/>
            </a:endParaRPr>
          </a:p>
          <a:p>
            <a:pPr marL="457200" indent="-457200">
              <a:spcBef>
                <a:spcPct val="25000"/>
              </a:spcBef>
              <a:defRPr/>
            </a:pPr>
            <a:r>
              <a:rPr lang="de-AT" sz="2400">
                <a:solidFill>
                  <a:srgbClr val="FED526"/>
                </a:solidFill>
                <a:cs typeface="+mn-cs"/>
              </a:rPr>
              <a:t>    </a:t>
            </a:r>
            <a:endParaRPr lang="de-DE" sz="2400">
              <a:solidFill>
                <a:srgbClr val="FED526"/>
              </a:solidFill>
              <a:cs typeface="+mn-cs"/>
            </a:endParaRPr>
          </a:p>
        </p:txBody>
      </p:sp>
      <p:sp>
        <p:nvSpPr>
          <p:cNvPr id="156687" name="Line 15"/>
          <p:cNvSpPr>
            <a:spLocks noChangeShapeType="1"/>
          </p:cNvSpPr>
          <p:nvPr userDrawn="1"/>
        </p:nvSpPr>
        <p:spPr bwMode="auto">
          <a:xfrm>
            <a:off x="0" y="239713"/>
            <a:ext cx="9144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AT">
              <a:cs typeface="+mn-cs"/>
            </a:endParaRPr>
          </a:p>
        </p:txBody>
      </p:sp>
      <p:sp>
        <p:nvSpPr>
          <p:cNvPr id="156688" name="Rectangle 16"/>
          <p:cNvSpPr>
            <a:spLocks noChangeArrowheads="1"/>
          </p:cNvSpPr>
          <p:nvPr userDrawn="1"/>
        </p:nvSpPr>
        <p:spPr bwMode="auto">
          <a:xfrm>
            <a:off x="0" y="239713"/>
            <a:ext cx="9144000" cy="11874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de-AT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3" name="Group 17"/>
          <p:cNvGrpSpPr>
            <a:grpSpLocks/>
          </p:cNvGrpSpPr>
          <p:nvPr/>
        </p:nvGrpSpPr>
        <p:grpSpPr bwMode="auto">
          <a:xfrm>
            <a:off x="660400" y="315913"/>
            <a:ext cx="8015288" cy="6037262"/>
            <a:chOff x="416" y="391"/>
            <a:chExt cx="5049" cy="3803"/>
          </a:xfrm>
        </p:grpSpPr>
        <p:pic>
          <p:nvPicPr>
            <p:cNvPr id="28674" name="Picture 6" descr="LogoFH+bfi_100dpi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99" y="391"/>
              <a:ext cx="2766" cy="1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61" name="Rectangle 13"/>
            <p:cNvSpPr>
              <a:spLocks noChangeArrowheads="1"/>
            </p:cNvSpPr>
            <p:nvPr/>
          </p:nvSpPr>
          <p:spPr bwMode="auto">
            <a:xfrm>
              <a:off x="416" y="1893"/>
              <a:ext cx="4941" cy="1578"/>
            </a:xfrm>
            <a:prstGeom prst="rect">
              <a:avLst/>
            </a:prstGeom>
            <a:gradFill rotWithShape="1">
              <a:gsLst>
                <a:gs pos="0">
                  <a:srgbClr val="447CD8"/>
                </a:gs>
                <a:gs pos="100000">
                  <a:srgbClr val="000066"/>
                </a:gs>
              </a:gsLst>
              <a:lin ang="18900000" scaled="1"/>
            </a:gra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de-AT">
                <a:cs typeface="+mn-cs"/>
              </a:endParaRPr>
            </a:p>
          </p:txBody>
        </p:sp>
        <p:sp>
          <p:nvSpPr>
            <p:cNvPr id="28676" name="Text Box 9"/>
            <p:cNvSpPr txBox="1">
              <a:spLocks noChangeArrowheads="1"/>
            </p:cNvSpPr>
            <p:nvPr/>
          </p:nvSpPr>
          <p:spPr bwMode="auto">
            <a:xfrm>
              <a:off x="520" y="1659"/>
              <a:ext cx="4627" cy="25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de-AT" sz="1600" i="1" u="sng">
                  <a:solidFill>
                    <a:schemeClr val="accent2"/>
                  </a:solidFill>
                </a:rPr>
                <a:t>Vorlesung</a:t>
              </a:r>
              <a:r>
                <a:rPr lang="de-AT" sz="1600" i="1">
                  <a:solidFill>
                    <a:schemeClr val="accent2"/>
                  </a:solidFill>
                </a:rPr>
                <a:t>:</a:t>
              </a:r>
            </a:p>
            <a:p>
              <a:pPr algn="ctr"/>
              <a:endParaRPr lang="de-AT" sz="1200" i="1">
                <a:solidFill>
                  <a:schemeClr val="accent2"/>
                </a:solidFill>
              </a:endParaRPr>
            </a:p>
            <a:p>
              <a:pPr algn="ctr"/>
              <a:endParaRPr lang="de-AT" sz="1200" i="1">
                <a:solidFill>
                  <a:schemeClr val="accent2"/>
                </a:solidFill>
              </a:endParaRPr>
            </a:p>
            <a:p>
              <a:pPr algn="ctr"/>
              <a:r>
                <a:rPr lang="de-AT" sz="3200" b="1">
                  <a:solidFill>
                    <a:srgbClr val="FED526"/>
                  </a:solidFill>
                </a:rPr>
                <a:t>INSTITUTIONEN </a:t>
              </a:r>
            </a:p>
            <a:p>
              <a:pPr algn="ctr"/>
              <a:r>
                <a:rPr lang="de-AT">
                  <a:solidFill>
                    <a:srgbClr val="FED526"/>
                  </a:solidFill>
                </a:rPr>
                <a:t>und</a:t>
              </a:r>
              <a:r>
                <a:rPr lang="de-AT" b="1">
                  <a:solidFill>
                    <a:srgbClr val="FED526"/>
                  </a:solidFill>
                </a:rPr>
                <a:t> </a:t>
              </a:r>
              <a:r>
                <a:rPr lang="de-AT" sz="3200" b="1">
                  <a:solidFill>
                    <a:srgbClr val="FED526"/>
                  </a:solidFill>
                </a:rPr>
                <a:t>POLITIKFELDER </a:t>
              </a:r>
            </a:p>
            <a:p>
              <a:pPr algn="ctr"/>
              <a:r>
                <a:rPr lang="de-AT">
                  <a:solidFill>
                    <a:srgbClr val="FED526"/>
                  </a:solidFill>
                </a:rPr>
                <a:t>der  </a:t>
              </a:r>
              <a:r>
                <a:rPr lang="de-AT" sz="3200" b="1">
                  <a:solidFill>
                    <a:srgbClr val="FED526"/>
                  </a:solidFill>
                </a:rPr>
                <a:t>EU</a:t>
              </a:r>
            </a:p>
            <a:p>
              <a:pPr algn="ctr"/>
              <a:endParaRPr lang="de-AT" sz="1200" i="1" u="sng">
                <a:solidFill>
                  <a:srgbClr val="FED526"/>
                </a:solidFill>
              </a:endParaRPr>
            </a:p>
            <a:p>
              <a:pPr algn="ctr"/>
              <a:endParaRPr lang="de-AT" sz="1200" i="1" u="sng">
                <a:solidFill>
                  <a:schemeClr val="accent2"/>
                </a:solidFill>
              </a:endParaRPr>
            </a:p>
            <a:p>
              <a:pPr algn="ctr"/>
              <a:endParaRPr lang="de-AT" i="1" u="sng">
                <a:solidFill>
                  <a:schemeClr val="accent2"/>
                </a:solidFill>
              </a:endParaRPr>
            </a:p>
            <a:p>
              <a:pPr algn="ctr"/>
              <a:endParaRPr lang="de-AT" sz="800" i="1" u="sng">
                <a:solidFill>
                  <a:schemeClr val="accent2"/>
                </a:solidFill>
              </a:endParaRPr>
            </a:p>
            <a:p>
              <a:pPr algn="ctr"/>
              <a:endParaRPr lang="de-AT" i="1" u="sng">
                <a:solidFill>
                  <a:schemeClr val="accent2"/>
                </a:solidFill>
              </a:endParaRPr>
            </a:p>
            <a:p>
              <a:pPr algn="ctr"/>
              <a:r>
                <a:rPr lang="de-AT" i="1" u="sng">
                  <a:solidFill>
                    <a:schemeClr val="accent2"/>
                  </a:solidFill>
                </a:rPr>
                <a:t>Foliensatz 6 – </a:t>
              </a:r>
            </a:p>
            <a:p>
              <a:pPr algn="ctr"/>
              <a:r>
                <a:rPr lang="de-AT" i="1" u="sng">
                  <a:solidFill>
                    <a:schemeClr val="accent2"/>
                  </a:solidFill>
                </a:rPr>
                <a:t>„Europäische Innen- und Justizpolitik</a:t>
              </a:r>
              <a:br>
                <a:rPr lang="de-AT" i="1" u="sng">
                  <a:solidFill>
                    <a:schemeClr val="accent2"/>
                  </a:solidFill>
                </a:rPr>
              </a:br>
              <a:r>
                <a:rPr lang="de-AT" i="1" u="sng">
                  <a:solidFill>
                    <a:schemeClr val="accent2"/>
                  </a:solidFill>
                </a:rPr>
                <a:t>im Spannungsfeld der EU-Integration“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4000" b="1" dirty="0" smtClean="0">
                <a:solidFill>
                  <a:srgbClr val="D1D1F0"/>
                </a:solidFill>
              </a:rPr>
              <a:t>(1a) </a:t>
            </a:r>
            <a:r>
              <a:rPr lang="de-AT" sz="3600" b="1" dirty="0">
                <a:solidFill>
                  <a:srgbClr val="D1D1F0"/>
                </a:solidFill>
              </a:rPr>
              <a:t>historischer Kontext</a:t>
            </a:r>
            <a:r>
              <a:rPr lang="de-AT" sz="3600" b="1" dirty="0" smtClean="0">
                <a:solidFill>
                  <a:srgbClr val="D1D1F0"/>
                </a:solidFill>
              </a:rPr>
              <a:t/>
            </a:r>
            <a:br>
              <a:rPr lang="de-AT" sz="3600" b="1" dirty="0" smtClean="0">
                <a:solidFill>
                  <a:srgbClr val="D1D1F0"/>
                </a:solidFill>
              </a:rPr>
            </a:br>
            <a:r>
              <a:rPr lang="de-AT" sz="3600" b="1" dirty="0" smtClean="0">
                <a:solidFill>
                  <a:srgbClr val="D1D1F0"/>
                </a:solidFill>
              </a:rPr>
              <a:t>	</a:t>
            </a:r>
            <a:r>
              <a:rPr lang="de-AT" sz="2800" b="1" dirty="0" smtClean="0">
                <a:solidFill>
                  <a:srgbClr val="D1D1F0"/>
                </a:solidFill>
              </a:rPr>
              <a:t>Gemeinsamer Binnenmarkt</a:t>
            </a:r>
          </a:p>
        </p:txBody>
      </p:sp>
      <p:sp>
        <p:nvSpPr>
          <p:cNvPr id="37890" name="Text Box 3"/>
          <p:cNvSpPr txBox="1">
            <a:spLocks noChangeArrowheads="1"/>
          </p:cNvSpPr>
          <p:nvPr/>
        </p:nvSpPr>
        <p:spPr bwMode="auto">
          <a:xfrm>
            <a:off x="355600" y="2076271"/>
            <a:ext cx="85852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de-AT" dirty="0"/>
              <a:t>Verabschiedung eines Fahrplanes zur </a:t>
            </a:r>
            <a:r>
              <a:rPr lang="de-AT" b="1" dirty="0"/>
              <a:t>Schaffung einer gemeinsamen Wirtschafts- und Währungsunion (</a:t>
            </a:r>
            <a:r>
              <a:rPr lang="de-AT" b="1" dirty="0" smtClean="0"/>
              <a:t>Binnenmarktes</a:t>
            </a:r>
            <a:r>
              <a:rPr lang="de-AT" b="1" dirty="0"/>
              <a:t>) </a:t>
            </a:r>
            <a:r>
              <a:rPr lang="de-AT" b="1" dirty="0" smtClean="0"/>
              <a:t>auf Basis der im Rahmen der Einheitlichen Europäischen Akte (EEA) vereinbarten 4 Grundfreiheiten</a:t>
            </a:r>
            <a:br>
              <a:rPr lang="de-AT" b="1" dirty="0" smtClean="0"/>
            </a:br>
            <a:r>
              <a:rPr lang="de-AT" dirty="0" smtClean="0"/>
              <a:t>unter </a:t>
            </a:r>
            <a:r>
              <a:rPr lang="de-AT" dirty="0"/>
              <a:t>dem Vorsitz des  EG-Kommissionspräsidenten Jacques Delors am 13. Februar 1988 (</a:t>
            </a:r>
            <a:r>
              <a:rPr lang="de-AT" dirty="0" smtClean="0"/>
              <a:t>Delors-Plan</a:t>
            </a:r>
            <a:r>
              <a:rPr lang="de-AT" dirty="0"/>
              <a:t>)</a:t>
            </a:r>
          </a:p>
        </p:txBody>
      </p:sp>
      <p:sp>
        <p:nvSpPr>
          <p:cNvPr id="37891" name="AutoShape 4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892" name="AutoShape 5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7893" name="AutoShape 6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37894" name="Picture 9" descr="198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3595687"/>
            <a:ext cx="424497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11" descr="delors_plan_inhalt_to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1113" y="3897312"/>
            <a:ext cx="3125787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355600" y="1600200"/>
            <a:ext cx="8331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 sz="2400" b="1" dirty="0" smtClean="0"/>
              <a:t>Jacques-Delors Plan (1988)</a:t>
            </a:r>
            <a:endParaRPr lang="de-AT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4000" b="1" dirty="0" smtClean="0">
                <a:solidFill>
                  <a:srgbClr val="D1D1F0"/>
                </a:solidFill>
              </a:rPr>
              <a:t>(1a) </a:t>
            </a:r>
            <a:r>
              <a:rPr lang="de-AT" sz="3600" b="1" dirty="0">
                <a:solidFill>
                  <a:srgbClr val="D1D1F0"/>
                </a:solidFill>
              </a:rPr>
              <a:t>historischer Kontext</a:t>
            </a:r>
            <a:r>
              <a:rPr lang="de-AT" sz="3600" b="1" dirty="0" smtClean="0">
                <a:solidFill>
                  <a:srgbClr val="D1D1F0"/>
                </a:solidFill>
              </a:rPr>
              <a:t/>
            </a:r>
            <a:br>
              <a:rPr lang="de-AT" sz="3600" b="1" dirty="0" smtClean="0">
                <a:solidFill>
                  <a:srgbClr val="D1D1F0"/>
                </a:solidFill>
              </a:rPr>
            </a:br>
            <a:r>
              <a:rPr lang="de-AT" sz="3600" b="1" dirty="0" smtClean="0">
                <a:solidFill>
                  <a:srgbClr val="D1D1F0"/>
                </a:solidFill>
              </a:rPr>
              <a:t>	</a:t>
            </a:r>
            <a:r>
              <a:rPr lang="de-AT" sz="2800" b="1" dirty="0" smtClean="0">
                <a:solidFill>
                  <a:srgbClr val="D1D1F0"/>
                </a:solidFill>
              </a:rPr>
              <a:t>EU-Erweiterungen</a:t>
            </a:r>
          </a:p>
        </p:txBody>
      </p:sp>
      <p:sp>
        <p:nvSpPr>
          <p:cNvPr id="38914" name="Text Box 3"/>
          <p:cNvSpPr txBox="1">
            <a:spLocks noChangeArrowheads="1"/>
          </p:cNvSpPr>
          <p:nvPr/>
        </p:nvSpPr>
        <p:spPr bwMode="auto">
          <a:xfrm>
            <a:off x="355600" y="1600200"/>
            <a:ext cx="8331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 dirty="0"/>
              <a:t>EU-Erweiterungen 1995 / 2004 / 2007 / 2013</a:t>
            </a:r>
          </a:p>
        </p:txBody>
      </p:sp>
      <p:sp>
        <p:nvSpPr>
          <p:cNvPr id="38915" name="AutoShape 4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16" name="AutoShape 5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8917" name="AutoShape 6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38918" name="Picture 10" descr="12a40d8e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1775" y="1993900"/>
            <a:ext cx="558482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(1b) Völkerrechtliche Abkommen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TREVI-Arbeitsgruppen</a:t>
            </a:r>
          </a:p>
        </p:txBody>
      </p:sp>
      <p:sp>
        <p:nvSpPr>
          <p:cNvPr id="39938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0" y="1752600"/>
            <a:ext cx="9144000" cy="43227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AT" sz="2400" dirty="0" smtClean="0"/>
              <a:t>Neue Formen des Terrorismus seit den 1970er </a:t>
            </a:r>
            <a:r>
              <a:rPr lang="de-AT" sz="2400" dirty="0" smtClean="0"/>
              <a:t>Jahren</a:t>
            </a:r>
          </a:p>
          <a:p>
            <a:pPr marL="457200" lvl="1" indent="0">
              <a:buNone/>
            </a:pPr>
            <a:endParaRPr lang="de-AT" sz="800" dirty="0" smtClean="0"/>
          </a:p>
          <a:p>
            <a:pPr marL="990600" lvl="1" indent="-533400"/>
            <a:r>
              <a:rPr lang="de-AT" sz="2400" dirty="0" smtClean="0"/>
              <a:t>Einrichtung eines intergouvernementales Gremiums für Fragen der Inneren Sicherheit und der Öffentlichen Ordnung mit 2. Dezember 1975 (durch Europäischen Rat</a:t>
            </a:r>
            <a:r>
              <a:rPr lang="de-AT" sz="2400" dirty="0" smtClean="0"/>
              <a:t>)</a:t>
            </a:r>
          </a:p>
          <a:p>
            <a:pPr marL="457200" lvl="1" indent="0">
              <a:buNone/>
            </a:pPr>
            <a:endParaRPr lang="de-AT" sz="800" dirty="0" smtClean="0"/>
          </a:p>
          <a:p>
            <a:pPr marL="990600" lvl="1" indent="-533400"/>
            <a:r>
              <a:rPr lang="de-AT" sz="2400" dirty="0" smtClean="0"/>
              <a:t>Ziel der Zusammenarbeit europäischer Polizeikräfte zur Bekämpfung grenzüberschreitender </a:t>
            </a:r>
            <a:r>
              <a:rPr lang="de-AT" sz="2400" dirty="0" smtClean="0"/>
              <a:t>Terrorismus</a:t>
            </a:r>
          </a:p>
          <a:p>
            <a:pPr marL="457200" lvl="1" indent="0">
              <a:buNone/>
            </a:pPr>
            <a:endParaRPr lang="de-AT" sz="800" dirty="0" smtClean="0"/>
          </a:p>
          <a:p>
            <a:pPr marL="990600" lvl="1" indent="-533400"/>
            <a:r>
              <a:rPr lang="de-AT" sz="2400" dirty="0" smtClean="0"/>
              <a:t>Mit dem Vertrag von Maastricht (1993) in die 3. Säule „Polizeiliche und Justizielle Zusammenarbeit in Strafsachen (PJZS) übernommen worden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(1b) Völkerrechtliche Abkommen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TREVI-Arbeitsgruppen</a:t>
            </a:r>
          </a:p>
        </p:txBody>
      </p:sp>
      <p:sp>
        <p:nvSpPr>
          <p:cNvPr id="40962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241300" y="2133600"/>
            <a:ext cx="8559800" cy="43227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DE" sz="2400" b="1" dirty="0" smtClean="0"/>
              <a:t>Terrorismusbekämpfung</a:t>
            </a:r>
            <a:r>
              <a:rPr lang="de-DE" sz="2400" dirty="0" smtClean="0"/>
              <a:t> (TREVI I, 1975)</a:t>
            </a:r>
          </a:p>
          <a:p>
            <a:pPr marL="990600" lvl="1" indent="-533400"/>
            <a:r>
              <a:rPr lang="de-DE" sz="2400" b="1" dirty="0" smtClean="0"/>
              <a:t>Polizeiliche Zusammenarbeit</a:t>
            </a:r>
            <a:r>
              <a:rPr lang="de-DE" sz="2400" dirty="0" smtClean="0"/>
              <a:t> (TREVI II, 1985)</a:t>
            </a:r>
          </a:p>
          <a:p>
            <a:pPr marL="990600" lvl="1" indent="-533400"/>
            <a:r>
              <a:rPr lang="de-DE" sz="2400" b="1" dirty="0" smtClean="0"/>
              <a:t>Int. Organisierte Kriminalität</a:t>
            </a:r>
            <a:r>
              <a:rPr lang="de-DE" sz="2400" dirty="0" smtClean="0"/>
              <a:t> (TREVI III, 1985)</a:t>
            </a:r>
          </a:p>
          <a:p>
            <a:pPr marL="990600" lvl="1" indent="-533400"/>
            <a:r>
              <a:rPr lang="de-DE" sz="2400" b="1" dirty="0" smtClean="0"/>
              <a:t>Kontrolle von Migrationsbewegungen</a:t>
            </a:r>
            <a:r>
              <a:rPr lang="de-DE" sz="2400" dirty="0" smtClean="0"/>
              <a:t> (TREVI IV, 1988)</a:t>
            </a:r>
          </a:p>
          <a:p>
            <a:pPr marL="990600" lvl="1" indent="-533400"/>
            <a:r>
              <a:rPr lang="de-DE" sz="2400" b="1" dirty="0" smtClean="0"/>
              <a:t>Schutz von Atomkraftwerken und Nukleartransporten,</a:t>
            </a:r>
            <a:br>
              <a:rPr lang="de-DE" sz="2400" b="1" dirty="0" smtClean="0"/>
            </a:br>
            <a:r>
              <a:rPr lang="de-DE" sz="2400" b="1" dirty="0" smtClean="0"/>
              <a:t>Koordinierung von Zivilschutzmaßnahmen </a:t>
            </a:r>
            <a:r>
              <a:rPr lang="de-DE" sz="2400" dirty="0" smtClean="0"/>
              <a:t>bei grenzüberschreitende Naturkatastrophen (TREVI V)</a:t>
            </a:r>
            <a:endParaRPr lang="de-A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(1b) Völkerrechtliche Abkommen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Schengen-Abkommen</a:t>
            </a:r>
          </a:p>
        </p:txBody>
      </p:sp>
      <p:sp>
        <p:nvSpPr>
          <p:cNvPr id="41986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190500" y="1638300"/>
            <a:ext cx="8712200" cy="4902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DE" sz="2400" dirty="0" smtClean="0"/>
              <a:t>Am 14. Juni 1985 unterzeichnet von Deutschland, Frankreich, Luxemburg, Belgien und die Niederlande</a:t>
            </a:r>
          </a:p>
          <a:p>
            <a:pPr marL="990600" lvl="1" indent="-533400"/>
            <a:r>
              <a:rPr lang="de-DE" sz="2400" dirty="0" smtClean="0"/>
              <a:t>Ziel ist der schrittweise Abbau der Kontrollen an den gemeinsamen Grenzen</a:t>
            </a:r>
          </a:p>
          <a:p>
            <a:pPr marL="990600" lvl="1" indent="-533400"/>
            <a:r>
              <a:rPr lang="de-DE" sz="2400" dirty="0" smtClean="0"/>
              <a:t>Schengen II (1990)</a:t>
            </a:r>
            <a:br>
              <a:rPr lang="de-DE" sz="2400" dirty="0" smtClean="0"/>
            </a:br>
            <a:r>
              <a:rPr lang="de-DE" sz="2000" dirty="0" smtClean="0"/>
              <a:t>e.g. Schaffung der Schengener Informationssysteme (SIS I, SIS </a:t>
            </a:r>
            <a:r>
              <a:rPr lang="de-DE" sz="2000" dirty="0" smtClean="0"/>
              <a:t>II)</a:t>
            </a:r>
          </a:p>
          <a:p>
            <a:pPr marL="990600" lvl="1" indent="-533400"/>
            <a:r>
              <a:rPr lang="de-DE" sz="2400" dirty="0" smtClean="0"/>
              <a:t>Schengen </a:t>
            </a:r>
            <a:r>
              <a:rPr lang="de-DE" sz="2400" dirty="0" smtClean="0"/>
              <a:t>III (2005, </a:t>
            </a:r>
            <a:r>
              <a:rPr lang="de-DE" sz="2400" dirty="0" err="1" smtClean="0"/>
              <a:t>Prümer</a:t>
            </a:r>
            <a:r>
              <a:rPr lang="de-DE" sz="2400" dirty="0" smtClean="0"/>
              <a:t> Vertrag)</a:t>
            </a:r>
            <a:br>
              <a:rPr lang="de-DE" sz="2400" dirty="0" smtClean="0"/>
            </a:br>
            <a:r>
              <a:rPr lang="de-DE" sz="2000" dirty="0" smtClean="0"/>
              <a:t>Datenaustausch und verbesserte Zusammenarbeit der nationalen Polizei und Justizbehörden</a:t>
            </a:r>
          </a:p>
          <a:p>
            <a:pPr marL="990600" lvl="1" indent="-533400"/>
            <a:r>
              <a:rPr lang="de-DE" sz="2400" dirty="0" smtClean="0"/>
              <a:t>Möglichkeit der temporären </a:t>
            </a:r>
            <a:r>
              <a:rPr lang="de-DE" sz="2400" dirty="0" smtClean="0"/>
              <a:t>Aufhebung bei </a:t>
            </a:r>
            <a:r>
              <a:rPr lang="de-DE" sz="2400" dirty="0" smtClean="0"/>
              <a:t>Großereignissen</a:t>
            </a:r>
          </a:p>
          <a:p>
            <a:pPr marL="990600" lvl="1" indent="-533400"/>
            <a:r>
              <a:rPr lang="de-DE" sz="2400" dirty="0" smtClean="0"/>
              <a:t>Visa-Informationssystem (VIS, 2011)</a:t>
            </a:r>
            <a:endParaRPr lang="de-DE" sz="2400" dirty="0"/>
          </a:p>
          <a:p>
            <a:pPr marL="990600" lvl="1" indent="-533400"/>
            <a:endParaRPr lang="de-DE" sz="2400" dirty="0" smtClean="0"/>
          </a:p>
          <a:p>
            <a:pPr marL="990600" lvl="1" indent="-533400"/>
            <a:endParaRPr lang="de-A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(1b) Völkerrechtliche Abkommen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Schengen-Abkommen</a:t>
            </a:r>
          </a:p>
        </p:txBody>
      </p:sp>
      <p:pic>
        <p:nvPicPr>
          <p:cNvPr id="43010" name="Picture 12" descr="Das Schengener Übereinkommen. Die Schengen-Staaten im Überblick und die Grundsätze des Übereinkommens"/>
          <p:cNvPicPr>
            <a:picLocks noChangeAspect="1" noChangeArrowheads="1"/>
          </p:cNvPicPr>
          <p:nvPr/>
        </p:nvPicPr>
        <p:blipFill rotWithShape="1">
          <a:blip r:embed="rId2"/>
          <a:srcRect l="3713" t="4467"/>
          <a:stretch/>
        </p:blipFill>
        <p:spPr bwMode="auto">
          <a:xfrm>
            <a:off x="736600" y="1663700"/>
            <a:ext cx="7245350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(1b) Völkerrechtliche Abkommen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Schengen-Abkommen</a:t>
            </a:r>
          </a:p>
        </p:txBody>
      </p:sp>
      <p:sp>
        <p:nvSpPr>
          <p:cNvPr id="44034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215900" y="1549400"/>
            <a:ext cx="8801100" cy="5054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>
              <a:buFontTx/>
              <a:buNone/>
            </a:pPr>
            <a:r>
              <a:rPr lang="de-DE" u="sng" dirty="0" smtClean="0"/>
              <a:t>Flankierende Ausgleichsmaßnahmen:</a:t>
            </a:r>
          </a:p>
          <a:p>
            <a:pPr marL="990600" lvl="1" indent="-533400"/>
            <a:r>
              <a:rPr lang="de-DE" sz="2000" dirty="0" smtClean="0"/>
              <a:t>Einheitliche Einreisevoraussetzungen für Drittstaatsangehörige</a:t>
            </a:r>
            <a:endParaRPr lang="de-AT" sz="2000" dirty="0" smtClean="0"/>
          </a:p>
          <a:p>
            <a:pPr marL="990600" lvl="1" indent="-533400"/>
            <a:r>
              <a:rPr lang="de-DE" sz="2000" dirty="0" smtClean="0"/>
              <a:t>Einheitliche </a:t>
            </a:r>
            <a:r>
              <a:rPr lang="de-DE" sz="2000" dirty="0" smtClean="0"/>
              <a:t>Visapolitik</a:t>
            </a:r>
            <a:br>
              <a:rPr lang="de-DE" sz="2000" dirty="0" smtClean="0"/>
            </a:br>
            <a:r>
              <a:rPr lang="de-DE" sz="2000" dirty="0" smtClean="0"/>
              <a:t>(z.B</a:t>
            </a:r>
            <a:r>
              <a:rPr lang="de-DE" sz="2000" dirty="0" smtClean="0"/>
              <a:t>. Ausstellung eines „Schengen-Visums</a:t>
            </a:r>
            <a:r>
              <a:rPr lang="de-DE" sz="2000" dirty="0" smtClean="0"/>
              <a:t>“ für 90-Tage)</a:t>
            </a:r>
            <a:endParaRPr lang="de-AT" sz="2000" dirty="0" smtClean="0"/>
          </a:p>
          <a:p>
            <a:pPr marL="990600" lvl="1" indent="-533400"/>
            <a:r>
              <a:rPr lang="de-DE" sz="2000" dirty="0" smtClean="0"/>
              <a:t>Einheitliche </a:t>
            </a:r>
            <a:r>
              <a:rPr lang="de-DE" sz="2000" dirty="0" smtClean="0"/>
              <a:t>Asylpolitik</a:t>
            </a:r>
            <a:br>
              <a:rPr lang="de-DE" sz="2000" dirty="0" smtClean="0"/>
            </a:br>
            <a:r>
              <a:rPr lang="de-DE" sz="2000" dirty="0" smtClean="0"/>
              <a:t>(zur </a:t>
            </a:r>
            <a:r>
              <a:rPr lang="de-DE" sz="2000" dirty="0" smtClean="0"/>
              <a:t>Verhinderung des </a:t>
            </a:r>
            <a:r>
              <a:rPr lang="de-DE" sz="2000" dirty="0" smtClean="0"/>
              <a:t>„Asyl-shopping</a:t>
            </a:r>
            <a:r>
              <a:rPr lang="de-DE" sz="2000" dirty="0" smtClean="0"/>
              <a:t>“)</a:t>
            </a:r>
            <a:endParaRPr lang="de-AT" sz="2000" dirty="0" smtClean="0"/>
          </a:p>
          <a:p>
            <a:pPr marL="990600" lvl="1" indent="-533400"/>
            <a:r>
              <a:rPr lang="de-DE" sz="2000" dirty="0" smtClean="0"/>
              <a:t>Schutz der EU-Außengrenzen</a:t>
            </a:r>
          </a:p>
          <a:p>
            <a:pPr marL="990600" lvl="1" indent="-533400"/>
            <a:r>
              <a:rPr lang="de-DE" sz="2000" dirty="0" smtClean="0"/>
              <a:t>Gemeinsame Asylpolitik</a:t>
            </a:r>
          </a:p>
          <a:p>
            <a:pPr marL="990600" lvl="1" indent="-533400"/>
            <a:r>
              <a:rPr lang="de-DE" sz="2000" dirty="0" smtClean="0"/>
              <a:t>Justizielle </a:t>
            </a:r>
            <a:r>
              <a:rPr lang="de-DE" sz="2000" dirty="0" smtClean="0"/>
              <a:t>Zusammenarbeit und Doppelbestrafungsverbot</a:t>
            </a:r>
            <a:endParaRPr lang="de-AT" sz="2000" dirty="0" smtClean="0"/>
          </a:p>
          <a:p>
            <a:pPr marL="990600" lvl="1" indent="-533400"/>
            <a:r>
              <a:rPr lang="de-DE" sz="2000" dirty="0" smtClean="0"/>
              <a:t>Grenzüberschreitende Verbrechensbekämpfung</a:t>
            </a:r>
            <a:endParaRPr lang="de-AT" sz="2000" dirty="0" smtClean="0"/>
          </a:p>
          <a:p>
            <a:pPr marL="990600" lvl="1" indent="-533400"/>
            <a:r>
              <a:rPr lang="de-DE" sz="2000" dirty="0" smtClean="0"/>
              <a:t>Bekämpfung von Menschenhandel, des illegalen Waffen- und Drogenhandels </a:t>
            </a:r>
            <a:endParaRPr lang="de-AT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(1b) Völkerrechtliche Abkommen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Dubliner-Übereinkommen</a:t>
            </a:r>
          </a:p>
        </p:txBody>
      </p:sp>
      <p:sp>
        <p:nvSpPr>
          <p:cNvPr id="45058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0" y="1574800"/>
            <a:ext cx="9144000" cy="50212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AT" sz="2400" b="1" dirty="0" smtClean="0"/>
              <a:t>Dublin-Übereinkommen (1990/1997)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000" dirty="0" smtClean="0"/>
              <a:t>von </a:t>
            </a:r>
            <a:r>
              <a:rPr lang="de-AT" sz="2000" dirty="0" smtClean="0"/>
              <a:t>allen zwölf Mitgliedsstaaten </a:t>
            </a:r>
            <a:r>
              <a:rPr lang="de-AT" sz="2000" dirty="0" smtClean="0"/>
              <a:t>unterzeichnet, </a:t>
            </a:r>
            <a:r>
              <a:rPr lang="de-DE" sz="2000" dirty="0"/>
              <a:t>trat jedoch erst 1997 vollständig in </a:t>
            </a:r>
            <a:r>
              <a:rPr lang="de-DE" sz="2000" dirty="0" smtClean="0"/>
              <a:t>Kraft. Die </a:t>
            </a:r>
            <a:r>
              <a:rPr lang="de-DE" sz="2000" b="1" dirty="0"/>
              <a:t>Nicht-EU-Staaten</a:t>
            </a:r>
            <a:r>
              <a:rPr lang="de-DE" sz="2000" dirty="0"/>
              <a:t> Norwegen, Island, Schweiz sowie </a:t>
            </a:r>
            <a:r>
              <a:rPr lang="de-DE" sz="2000" dirty="0" smtClean="0"/>
              <a:t>Liechtenstein sind auch Teil des Dublin-Übereinkommens</a:t>
            </a:r>
            <a:endParaRPr lang="de-DE" sz="2000" dirty="0"/>
          </a:p>
          <a:p>
            <a:pPr marL="990600" lvl="1" indent="-533400"/>
            <a:r>
              <a:rPr lang="de-AT" sz="2400" b="1" dirty="0" smtClean="0"/>
              <a:t>EURODAC (2000)</a:t>
            </a:r>
            <a:r>
              <a:rPr lang="de-AT" sz="2400" dirty="0" smtClean="0"/>
              <a:t/>
            </a:r>
            <a:br>
              <a:rPr lang="de-AT" sz="2400" dirty="0" smtClean="0"/>
            </a:br>
            <a:r>
              <a:rPr lang="de-AT" sz="2000" dirty="0" smtClean="0"/>
              <a:t>Einrichtung </a:t>
            </a:r>
            <a:r>
              <a:rPr lang="de-AT" sz="2000" dirty="0"/>
              <a:t>einer Datenbank zur </a:t>
            </a:r>
            <a:r>
              <a:rPr lang="de-AT" sz="2000" dirty="0" smtClean="0"/>
              <a:t>Migrationskontrolle mit </a:t>
            </a:r>
            <a:r>
              <a:rPr lang="de-AT" sz="2000" dirty="0"/>
              <a:t>H</a:t>
            </a:r>
            <a:r>
              <a:rPr lang="de-AT" sz="2000" dirty="0" smtClean="0"/>
              <a:t>ilfe von Fingerabdrücken</a:t>
            </a:r>
            <a:endParaRPr lang="de-AT" sz="2000" dirty="0"/>
          </a:p>
          <a:p>
            <a:pPr marL="990600" lvl="1" indent="-533400"/>
            <a:r>
              <a:rPr lang="de-AT" sz="2400" b="1" dirty="0" smtClean="0"/>
              <a:t>Dubliner-II-Verordnung </a:t>
            </a:r>
            <a:r>
              <a:rPr lang="de-AT" sz="2400" b="1" dirty="0"/>
              <a:t>(2003)</a:t>
            </a:r>
          </a:p>
          <a:p>
            <a:pPr marL="1371600" lvl="2" indent="-457200"/>
            <a:r>
              <a:rPr lang="de-AT" sz="2000" dirty="0"/>
              <a:t>Einführung des „sicheren Drittstaatprinzips“</a:t>
            </a:r>
            <a:br>
              <a:rPr lang="de-AT" sz="2000" dirty="0"/>
            </a:br>
            <a:r>
              <a:rPr lang="de-AT" sz="2000" dirty="0"/>
              <a:t>zur Rücküberstellung von Asylwerbern</a:t>
            </a:r>
          </a:p>
          <a:p>
            <a:pPr marL="1371600" lvl="2" indent="-457200"/>
            <a:r>
              <a:rPr lang="de-AT" sz="2000" dirty="0"/>
              <a:t>Verstärkte Zusammenarbeit der </a:t>
            </a:r>
            <a:r>
              <a:rPr lang="de-AT" sz="2000" dirty="0" smtClean="0"/>
              <a:t>Asylbehörden</a:t>
            </a:r>
          </a:p>
          <a:p>
            <a:pPr marL="971550" lvl="1" indent="-457200">
              <a:buFont typeface="Symbol" panose="05050102010706020507" pitchFamily="18" charset="2"/>
              <a:buChar char="-"/>
            </a:pPr>
            <a:r>
              <a:rPr lang="de-AT" sz="2400" b="1" dirty="0" smtClean="0"/>
              <a:t>Dubliner-III-Verordnung </a:t>
            </a:r>
            <a:r>
              <a:rPr lang="de-AT" sz="2400" b="1" dirty="0"/>
              <a:t>(</a:t>
            </a:r>
            <a:r>
              <a:rPr lang="de-AT" sz="2400" b="1" dirty="0" smtClean="0"/>
              <a:t>2013)</a:t>
            </a:r>
            <a:br>
              <a:rPr lang="de-AT" sz="2400" b="1" dirty="0" smtClean="0"/>
            </a:br>
            <a:r>
              <a:rPr lang="de-AT" sz="2000" dirty="0" smtClean="0"/>
              <a:t>Novelle unter Einbindung der vorhergegangenen Grundsatzurteile des EUGH und des EGMR sowie Ausweitung </a:t>
            </a:r>
            <a:r>
              <a:rPr lang="de-DE" sz="2000" dirty="0" smtClean="0"/>
              <a:t>von Haftgründen </a:t>
            </a:r>
            <a:r>
              <a:rPr lang="de-DE" sz="2000" dirty="0"/>
              <a:t>für eine mögliche </a:t>
            </a:r>
            <a:r>
              <a:rPr lang="de-DE" sz="2000" dirty="0" smtClean="0"/>
              <a:t>Schubhaft</a:t>
            </a:r>
            <a:endParaRPr lang="de-AT" sz="2000" dirty="0"/>
          </a:p>
          <a:p>
            <a:pPr marL="990600" lvl="1" indent="-533400"/>
            <a:endParaRPr lang="de-AT" sz="2400" dirty="0" smtClean="0"/>
          </a:p>
          <a:p>
            <a:pPr marL="990600" lvl="1" indent="-533400"/>
            <a:endParaRPr lang="de-AT" sz="2400" dirty="0" smtClean="0"/>
          </a:p>
          <a:p>
            <a:pPr marL="990600" lvl="1" indent="-533400">
              <a:buFontTx/>
              <a:buNone/>
            </a:pPr>
            <a:endParaRPr lang="de-A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(1b) Völkerrechtliche Abkommen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Dubliner-Übereinkommen</a:t>
            </a:r>
          </a:p>
        </p:txBody>
      </p:sp>
      <p:sp>
        <p:nvSpPr>
          <p:cNvPr id="45058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393700" y="1524000"/>
            <a:ext cx="8521700" cy="50212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>
              <a:buNone/>
            </a:pPr>
            <a:r>
              <a:rPr lang="de-DE" sz="2400" b="1" dirty="0" smtClean="0"/>
              <a:t>Die EU </a:t>
            </a:r>
            <a:r>
              <a:rPr lang="de-DE" sz="2400" b="1" dirty="0"/>
              <a:t>Asylpolitik </a:t>
            </a:r>
            <a:r>
              <a:rPr lang="de-DE" sz="2400" b="1" dirty="0" smtClean="0"/>
              <a:t>basiert auf folgenden </a:t>
            </a:r>
            <a:r>
              <a:rPr lang="de-DE" sz="2400" b="1" dirty="0"/>
              <a:t>4 Prinzipien</a:t>
            </a:r>
            <a:r>
              <a:rPr lang="de-DE" sz="2400" dirty="0"/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lang="de-DE" sz="300" dirty="0" smtClean="0"/>
          </a:p>
          <a:p>
            <a:pPr lvl="0">
              <a:buFont typeface="Symbol" panose="05050102010706020507" pitchFamily="18" charset="2"/>
              <a:buChar char="-"/>
            </a:pPr>
            <a:r>
              <a:rPr lang="de-DE" sz="2400" b="1" dirty="0" smtClean="0"/>
              <a:t>Angleichung der Asylstandards</a:t>
            </a:r>
            <a:br>
              <a:rPr lang="de-DE" sz="2400" b="1" dirty="0" smtClean="0"/>
            </a:br>
            <a:r>
              <a:rPr lang="de-AT" sz="2000" dirty="0"/>
              <a:t>Ziel der einheitlichen Regelung der Verfahren zur Feststellung der Flüchtlingseigenschaft und der einheitlichen Versorgung von </a:t>
            </a:r>
            <a:r>
              <a:rPr lang="de-AT" sz="2000" dirty="0" smtClean="0"/>
              <a:t>Flüchtlingswerbern </a:t>
            </a:r>
            <a:r>
              <a:rPr lang="de-DE" sz="2000" dirty="0" smtClean="0"/>
              <a:t>(Verhinderung von „Asyl-shopping“)</a:t>
            </a:r>
            <a:endParaRPr lang="de-DE" sz="2000" dirty="0"/>
          </a:p>
          <a:p>
            <a:pPr lvl="0">
              <a:buFont typeface="Symbol" panose="05050102010706020507" pitchFamily="18" charset="2"/>
              <a:buChar char="-"/>
            </a:pPr>
            <a:r>
              <a:rPr lang="de-DE" sz="2400" b="1" dirty="0" smtClean="0"/>
              <a:t>Erstbetretungslandprinzip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000" dirty="0"/>
              <a:t>regelt die Zuständigkeit für die Registrierung von </a:t>
            </a:r>
            <a:r>
              <a:rPr lang="de-DE" sz="2000" dirty="0" err="1"/>
              <a:t>AsylwerberInnen</a:t>
            </a:r>
            <a:r>
              <a:rPr lang="de-DE" sz="2000" dirty="0"/>
              <a:t> und die Einleitung eines Asylverfahrens</a:t>
            </a:r>
          </a:p>
          <a:p>
            <a:pPr lvl="0">
              <a:buFont typeface="Symbol" panose="05050102010706020507" pitchFamily="18" charset="2"/>
              <a:buChar char="-"/>
            </a:pPr>
            <a:r>
              <a:rPr lang="de-DE" sz="2400" b="1" dirty="0"/>
              <a:t>Sichere </a:t>
            </a:r>
            <a:r>
              <a:rPr lang="de-DE" sz="2400" b="1" dirty="0" smtClean="0"/>
              <a:t>Drittstaatenregelung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000" dirty="0" smtClean="0"/>
              <a:t>Liste </a:t>
            </a:r>
            <a:r>
              <a:rPr lang="de-DE" sz="2000" dirty="0"/>
              <a:t>an Ländern außerhalb der EU in die </a:t>
            </a:r>
            <a:r>
              <a:rPr lang="de-DE" sz="2000" dirty="0" err="1"/>
              <a:t>AsylwerberInnen</a:t>
            </a:r>
            <a:r>
              <a:rPr lang="de-DE" sz="2000" dirty="0"/>
              <a:t> rücküberstellt werden können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de-DE" sz="2400" b="1" dirty="0"/>
              <a:t>Solidarität bei der </a:t>
            </a:r>
            <a:r>
              <a:rPr lang="de-DE" sz="2400" b="1" dirty="0" smtClean="0"/>
              <a:t>Flüchtlingsbetreuung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000" dirty="0" smtClean="0"/>
              <a:t>u.a</a:t>
            </a:r>
            <a:r>
              <a:rPr lang="de-DE" sz="2000" dirty="0"/>
              <a:t>. gleichmäßige Aufteilung von anerkannten Flüchtlingen </a:t>
            </a:r>
            <a:r>
              <a:rPr lang="de-DE" sz="2000" dirty="0"/>
              <a:t>(europäische Verteilquote</a:t>
            </a:r>
            <a:r>
              <a:rPr lang="de-DE" sz="2000" dirty="0" smtClean="0"/>
              <a:t>) und </a:t>
            </a:r>
            <a:r>
              <a:rPr lang="de-DE" sz="2000" dirty="0"/>
              <a:t>Unterstützung der Grenzregionen bei der Aufnahme von </a:t>
            </a:r>
            <a:r>
              <a:rPr lang="de-DE" sz="2000" dirty="0" err="1" smtClean="0"/>
              <a:t>AsylwerberInnen</a:t>
            </a:r>
            <a:r>
              <a:rPr lang="de-DE" sz="2000" dirty="0" smtClean="0"/>
              <a:t> (</a:t>
            </a:r>
            <a:r>
              <a:rPr lang="de-DE" sz="2000" dirty="0" err="1" smtClean="0"/>
              <a:t>Frontex</a:t>
            </a:r>
            <a:r>
              <a:rPr lang="de-DE" sz="2000" dirty="0" smtClean="0"/>
              <a:t>, </a:t>
            </a:r>
            <a:r>
              <a:rPr lang="de-DE" sz="2000" dirty="0" err="1" smtClean="0"/>
              <a:t>finanz</a:t>
            </a:r>
            <a:r>
              <a:rPr lang="de-DE" sz="2000" dirty="0" smtClean="0"/>
              <a:t>. Unterstützung)</a:t>
            </a:r>
            <a:endParaRPr lang="de-AT" sz="2400" dirty="0" smtClean="0"/>
          </a:p>
        </p:txBody>
      </p:sp>
    </p:spTree>
    <p:extLst>
      <p:ext uri="{BB962C8B-B14F-4D97-AF65-F5344CB8AC3E}">
        <p14:creationId xmlns:p14="http://schemas.microsoft.com/office/powerpoint/2010/main" val="35980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Vertrag von Maastricht 1993</a:t>
            </a:r>
          </a:p>
        </p:txBody>
      </p:sp>
      <p:sp>
        <p:nvSpPr>
          <p:cNvPr id="47106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57200" y="21209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de-AT" sz="2400" smtClean="0"/>
              <a:t> </a:t>
            </a:r>
            <a:r>
              <a:rPr lang="de-AT" sz="2800" smtClean="0"/>
              <a:t>politische Kooperation im Bereich</a:t>
            </a:r>
            <a:br>
              <a:rPr lang="de-AT" sz="2800" smtClean="0"/>
            </a:br>
            <a:r>
              <a:rPr lang="de-AT" sz="2800" smtClean="0"/>
              <a:t> Justiz und Inneres (Titel VI EGV; „3. Säule“)</a:t>
            </a:r>
            <a:br>
              <a:rPr lang="de-AT" sz="2800" smtClean="0"/>
            </a:br>
            <a:r>
              <a:rPr lang="de-AT" sz="2400" smtClean="0"/>
              <a:t>  auf Basis der TREVI-Arbeitsgruppen, Schengen-</a:t>
            </a:r>
            <a:br>
              <a:rPr lang="de-AT" sz="2400" smtClean="0"/>
            </a:br>
            <a:r>
              <a:rPr lang="de-AT" sz="2400" smtClean="0"/>
              <a:t>  Abkommen und Dubliner-Übereinkommen</a:t>
            </a:r>
          </a:p>
          <a:p>
            <a:pPr marL="0" indent="0">
              <a:buFontTx/>
              <a:buNone/>
            </a:pPr>
            <a:endParaRPr lang="de-AT" sz="800" smtClean="0"/>
          </a:p>
          <a:p>
            <a:pPr marL="0" indent="0"/>
            <a:r>
              <a:rPr lang="de-AT" sz="2400" smtClean="0"/>
              <a:t> </a:t>
            </a:r>
            <a:r>
              <a:rPr lang="de-AT" sz="2800" smtClean="0"/>
              <a:t>Intergouvernemental geregelt („Einstimmigkeit“)</a:t>
            </a:r>
          </a:p>
          <a:p>
            <a:pPr marL="0" indent="0">
              <a:buFontTx/>
              <a:buNone/>
            </a:pPr>
            <a:endParaRPr lang="de-AT" sz="800" smtClean="0"/>
          </a:p>
          <a:p>
            <a:pPr marL="0" indent="0"/>
            <a:r>
              <a:rPr lang="de-AT" sz="2400" smtClean="0"/>
              <a:t> </a:t>
            </a:r>
            <a:r>
              <a:rPr lang="de-AT" sz="2800" smtClean="0"/>
              <a:t>Schaffung der Unionsbürgerschaft (Art. 17 EGV)</a:t>
            </a:r>
          </a:p>
          <a:p>
            <a:pPr marL="0" indent="0"/>
            <a:endParaRPr lang="de-AT" sz="2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de-AT" b="1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INHALT</a:t>
            </a:r>
            <a:endParaRPr lang="de-AT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698" name="Inhaltsplatzhalter 2"/>
          <p:cNvSpPr>
            <a:spLocks noGrp="1"/>
          </p:cNvSpPr>
          <p:nvPr>
            <p:ph idx="1"/>
          </p:nvPr>
        </p:nvSpPr>
        <p:spPr bwMode="auto">
          <a:xfrm>
            <a:off x="0" y="1549400"/>
            <a:ext cx="9144000" cy="4525963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990600" lvl="1" indent="-533400">
              <a:buFontTx/>
              <a:buAutoNum type="arabicParenBoth"/>
            </a:pPr>
            <a:r>
              <a:rPr lang="de-AT" dirty="0" smtClean="0"/>
              <a:t>Entwicklung einer gemeinsamen </a:t>
            </a:r>
            <a:r>
              <a:rPr lang="de-AT" dirty="0" smtClean="0"/>
              <a:t>Innen- </a:t>
            </a:r>
            <a:r>
              <a:rPr lang="de-AT" dirty="0" smtClean="0"/>
              <a:t>und </a:t>
            </a:r>
            <a:r>
              <a:rPr lang="de-AT" dirty="0" smtClean="0"/>
              <a:t>Justizpolitik</a:t>
            </a:r>
            <a:endParaRPr lang="de-AT" dirty="0" smtClean="0"/>
          </a:p>
          <a:p>
            <a:pPr marL="1371600" lvl="2" indent="-457200">
              <a:buFontTx/>
              <a:buAutoNum type="alphaLcParenR"/>
            </a:pPr>
            <a:r>
              <a:rPr lang="de-AT" sz="2000" dirty="0" smtClean="0"/>
              <a:t>historischer Kontext</a:t>
            </a:r>
            <a:endParaRPr lang="de-AT" sz="2000" dirty="0" smtClean="0"/>
          </a:p>
          <a:p>
            <a:pPr marL="1371600" lvl="2" indent="-457200">
              <a:buFontTx/>
              <a:buAutoNum type="alphaLcParenR"/>
            </a:pPr>
            <a:r>
              <a:rPr lang="de-AT" sz="2000" dirty="0" smtClean="0"/>
              <a:t>Erste völkerrechtliche Abkommen</a:t>
            </a:r>
            <a:br>
              <a:rPr lang="de-AT" sz="2000" dirty="0" smtClean="0"/>
            </a:br>
            <a:r>
              <a:rPr lang="de-AT" sz="2000" dirty="0" smtClean="0"/>
              <a:t>(</a:t>
            </a:r>
            <a:r>
              <a:rPr lang="de-AT" sz="2000" dirty="0" err="1" smtClean="0"/>
              <a:t>Trevi</a:t>
            </a:r>
            <a:r>
              <a:rPr lang="de-AT" sz="2000" dirty="0" smtClean="0"/>
              <a:t>-Arbeitsgruppe,  </a:t>
            </a:r>
            <a:r>
              <a:rPr lang="de-AT" sz="2000" dirty="0" smtClean="0"/>
              <a:t>Schengen-Abkommen,</a:t>
            </a:r>
            <a:br>
              <a:rPr lang="de-AT" sz="2000" dirty="0" smtClean="0"/>
            </a:br>
            <a:r>
              <a:rPr lang="de-AT" sz="2000" dirty="0" smtClean="0"/>
              <a:t>Dublin-Übereinkommen</a:t>
            </a:r>
            <a:r>
              <a:rPr lang="de-AT" sz="2000" dirty="0" smtClean="0"/>
              <a:t>)</a:t>
            </a:r>
          </a:p>
          <a:p>
            <a:pPr marL="1371600" lvl="2" indent="-457200">
              <a:buFontTx/>
              <a:buAutoNum type="alphaLcParenR"/>
            </a:pPr>
            <a:r>
              <a:rPr lang="de-AT" sz="2000" dirty="0" smtClean="0"/>
              <a:t>EU-Verträge </a:t>
            </a:r>
            <a:r>
              <a:rPr lang="de-AT" sz="2000" dirty="0" smtClean="0"/>
              <a:t>zur Schaffung eines gemeinsamen Raumes für Freiheit, Sicherheit und Recht</a:t>
            </a:r>
          </a:p>
          <a:p>
            <a:pPr marL="1371600" lvl="2" indent="-457200">
              <a:buFontTx/>
              <a:buNone/>
            </a:pPr>
            <a:endParaRPr lang="de-AT" sz="500" dirty="0" smtClean="0"/>
          </a:p>
          <a:p>
            <a:pPr marL="990600" lvl="1" indent="-533400">
              <a:buFontTx/>
              <a:buAutoNum type="arabicParenBoth"/>
            </a:pPr>
            <a:r>
              <a:rPr lang="de-AT" dirty="0" smtClean="0"/>
              <a:t>Politikbereiche</a:t>
            </a:r>
          </a:p>
          <a:p>
            <a:pPr marL="1371600" lvl="2" indent="-457200">
              <a:buFontTx/>
              <a:buAutoNum type="alphaLcParenR"/>
            </a:pPr>
            <a:r>
              <a:rPr lang="de-AT" sz="2000" dirty="0" smtClean="0"/>
              <a:t>Migrationspolitik</a:t>
            </a:r>
            <a:r>
              <a:rPr lang="de-AT" sz="2000" dirty="0" smtClean="0"/>
              <a:t/>
            </a:r>
            <a:br>
              <a:rPr lang="de-AT" sz="2000" dirty="0" smtClean="0"/>
            </a:br>
            <a:r>
              <a:rPr lang="de-AT" sz="2000" dirty="0" smtClean="0"/>
              <a:t>(Grenzkontrollen, Asyl und Einwanderung)</a:t>
            </a:r>
          </a:p>
          <a:p>
            <a:pPr marL="1371600" lvl="2" indent="-457200">
              <a:buFontTx/>
              <a:buAutoNum type="alphaLcParenR"/>
            </a:pPr>
            <a:r>
              <a:rPr lang="de-AT" sz="2000" dirty="0" smtClean="0"/>
              <a:t>Justizielle </a:t>
            </a:r>
            <a:r>
              <a:rPr lang="de-AT" sz="2000" dirty="0" smtClean="0"/>
              <a:t>und Polizeiliche Zusammenarbeit in  Strafsachen (PJZS)</a:t>
            </a:r>
          </a:p>
          <a:p>
            <a:pPr marL="1371600" lvl="2" indent="-457200">
              <a:buFontTx/>
              <a:buAutoNum type="alphaLcParenR"/>
            </a:pPr>
            <a:r>
              <a:rPr lang="de-AT" sz="2000" dirty="0" smtClean="0"/>
              <a:t>Justizielle Zusammenarbeit in Zivilsachen (JZZ)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Vertrag von Amsterdam 1999</a:t>
            </a:r>
          </a:p>
        </p:txBody>
      </p:sp>
      <p:sp>
        <p:nvSpPr>
          <p:cNvPr id="51202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57200" y="1600200"/>
            <a:ext cx="8102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>
              <a:buNone/>
            </a:pPr>
            <a:r>
              <a:rPr lang="de-AT" sz="2800" dirty="0" smtClean="0"/>
              <a:t>wird </a:t>
            </a:r>
            <a:r>
              <a:rPr lang="de-AT" sz="2800" dirty="0" smtClean="0"/>
              <a:t>zur</a:t>
            </a:r>
            <a:r>
              <a:rPr lang="de-AT" dirty="0" smtClean="0"/>
              <a:t> </a:t>
            </a:r>
            <a:r>
              <a:rPr lang="de-AT" sz="2800" dirty="0" smtClean="0"/>
              <a:t>allgemeinen Zielbestimmung der Union </a:t>
            </a:r>
            <a:br>
              <a:rPr lang="de-AT" sz="2800" dirty="0" smtClean="0"/>
            </a:br>
            <a:r>
              <a:rPr lang="de-AT" sz="2400" dirty="0" smtClean="0"/>
              <a:t>(</a:t>
            </a:r>
            <a:r>
              <a:rPr lang="de-AT" sz="2400" dirty="0" smtClean="0"/>
              <a:t>Titel V, AEUV):</a:t>
            </a:r>
          </a:p>
          <a:p>
            <a:pPr marL="0" indent="0">
              <a:buFontTx/>
              <a:buNone/>
            </a:pPr>
            <a:endParaRPr lang="de-AT" sz="2400" dirty="0" smtClean="0"/>
          </a:p>
          <a:p>
            <a:pPr marL="0" indent="0">
              <a:buFontTx/>
              <a:buNone/>
            </a:pPr>
            <a:r>
              <a:rPr lang="de-AT" sz="2000" dirty="0" smtClean="0"/>
              <a:t>„</a:t>
            </a:r>
            <a:r>
              <a:rPr lang="de-AT" sz="2000" i="1" dirty="0" smtClean="0"/>
              <a:t>ihren Bürgern einen Raum der Freiheit, der Sicherheit und des Rechts ohne Binnengrenzen in dem – in Verbindung mit geeigneten Maßnahmen in Bezug auf die </a:t>
            </a:r>
            <a:r>
              <a:rPr lang="de-AT" sz="2000" b="1" i="1" dirty="0" smtClean="0"/>
              <a:t>Kontrollen an den Außengrenzen</a:t>
            </a:r>
            <a:r>
              <a:rPr lang="de-AT" sz="2000" i="1" dirty="0" smtClean="0"/>
              <a:t>, das </a:t>
            </a:r>
            <a:r>
              <a:rPr lang="de-AT" sz="2000" b="1" i="1" dirty="0" smtClean="0"/>
              <a:t>Asyl</a:t>
            </a:r>
            <a:r>
              <a:rPr lang="de-AT" sz="2000" i="1" dirty="0" smtClean="0"/>
              <a:t>, die </a:t>
            </a:r>
            <a:r>
              <a:rPr lang="de-AT" sz="2000" b="1" i="1" dirty="0" smtClean="0"/>
              <a:t>Einwanderung</a:t>
            </a:r>
            <a:r>
              <a:rPr lang="de-AT" sz="2000" i="1" dirty="0" smtClean="0"/>
              <a:t> sowie die </a:t>
            </a:r>
            <a:r>
              <a:rPr lang="de-AT" sz="2000" b="1" i="1" dirty="0" smtClean="0"/>
              <a:t>Verhütung und Bekämpfung der Kriminalität</a:t>
            </a:r>
            <a:r>
              <a:rPr lang="de-AT" sz="2000" i="1" dirty="0" smtClean="0"/>
              <a:t> – der freie Personenverkehr gewährleistet ist”.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Vertrag von Amsterdam 1999</a:t>
            </a:r>
          </a:p>
        </p:txBody>
      </p:sp>
      <p:sp>
        <p:nvSpPr>
          <p:cNvPr id="52226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609600" y="19558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de-AT" sz="2800" dirty="0" smtClean="0"/>
              <a:t> Übernahme in EU-Recht</a:t>
            </a:r>
            <a:br>
              <a:rPr lang="de-AT" sz="2800" dirty="0" smtClean="0"/>
            </a:br>
            <a:r>
              <a:rPr lang="de-AT" sz="2400" dirty="0" smtClean="0"/>
              <a:t>   (Asyl und Visapolitik (Schengen-</a:t>
            </a:r>
            <a:r>
              <a:rPr lang="de-AT" sz="2400" dirty="0" err="1" smtClean="0"/>
              <a:t>Acquis</a:t>
            </a:r>
            <a:r>
              <a:rPr lang="de-AT" sz="2400" dirty="0" smtClean="0"/>
              <a:t>), JZZ)</a:t>
            </a:r>
          </a:p>
          <a:p>
            <a:pPr marL="0" indent="0"/>
            <a:endParaRPr lang="de-AT" sz="2400" dirty="0" smtClean="0"/>
          </a:p>
          <a:p>
            <a:pPr marL="0" indent="0"/>
            <a:r>
              <a:rPr lang="de-AT" sz="2800" dirty="0" smtClean="0"/>
              <a:t> Gründung von Fachagenturen</a:t>
            </a:r>
          </a:p>
          <a:p>
            <a:pPr marL="0" indent="0">
              <a:buFontTx/>
              <a:buNone/>
            </a:pPr>
            <a:endParaRPr lang="de-AT" sz="2800" dirty="0" smtClean="0"/>
          </a:p>
          <a:p>
            <a:pPr marL="0" indent="0"/>
            <a:r>
              <a:rPr lang="de-AT" sz="2800" dirty="0" smtClean="0"/>
              <a:t> 5-jährige </a:t>
            </a:r>
            <a:r>
              <a:rPr lang="de-AT" sz="2800" dirty="0" smtClean="0"/>
              <a:t>Arbeitsprogramme</a:t>
            </a:r>
            <a:br>
              <a:rPr lang="de-AT" sz="2800" dirty="0" smtClean="0"/>
            </a:br>
            <a:r>
              <a:rPr lang="de-AT" sz="2400" dirty="0" smtClean="0"/>
              <a:t>  (ER </a:t>
            </a:r>
            <a:r>
              <a:rPr lang="de-AT" sz="2400" dirty="0" smtClean="0"/>
              <a:t>Tampere 1999)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      </a:t>
            </a:r>
            <a:r>
              <a:rPr lang="de-AT" sz="2400" b="1" smtClean="0">
                <a:solidFill>
                  <a:srgbClr val="D1D1F0"/>
                </a:solidFill>
              </a:rPr>
              <a:t>5-jährige Arbeitsprogramme</a:t>
            </a:r>
          </a:p>
        </p:txBody>
      </p:sp>
      <p:sp>
        <p:nvSpPr>
          <p:cNvPr id="53250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19100" y="15494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>
              <a:buFontTx/>
              <a:buNone/>
            </a:pPr>
            <a:r>
              <a:rPr lang="de-AT" sz="2400" dirty="0" smtClean="0"/>
              <a:t>Tampere (1999-2004), Den Haag (2004-2009)</a:t>
            </a:r>
          </a:p>
          <a:p>
            <a:pPr marL="990600" lvl="1" indent="-533400">
              <a:buFontTx/>
              <a:buNone/>
            </a:pPr>
            <a:r>
              <a:rPr lang="de-AT" sz="2400" dirty="0" smtClean="0"/>
              <a:t>Stockholm (</a:t>
            </a:r>
            <a:r>
              <a:rPr lang="de-AT" sz="2400" dirty="0" smtClean="0"/>
              <a:t>2010-2014)</a:t>
            </a:r>
            <a:endParaRPr lang="de-AT" sz="2400" dirty="0" smtClean="0"/>
          </a:p>
          <a:p>
            <a:pPr marL="990600" lvl="1" indent="-533400">
              <a:buFontTx/>
              <a:buNone/>
            </a:pPr>
            <a:r>
              <a:rPr lang="de-AT" u="sng" dirty="0" smtClean="0"/>
              <a:t>8 Prioritäten:</a:t>
            </a:r>
          </a:p>
          <a:p>
            <a:pPr marL="990600" lvl="1" indent="-533400"/>
            <a:r>
              <a:rPr lang="de-DE" sz="2400" b="1" dirty="0" smtClean="0"/>
              <a:t>Maßnahmen zum Schutz der Grundrechte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2000" dirty="0" smtClean="0"/>
              <a:t>z.B. Datenschutz; Bekämpfung von Diskriminierung, Rassismus, Fremdenfeindlichkeit und Homophobie;</a:t>
            </a:r>
          </a:p>
          <a:p>
            <a:pPr marL="990600" lvl="1" indent="-533400"/>
            <a:r>
              <a:rPr lang="de-DE" sz="2400" b="1" dirty="0" smtClean="0"/>
              <a:t>Stärkung der Unionsbürgerschaft</a:t>
            </a:r>
            <a:br>
              <a:rPr lang="de-DE" sz="2400" b="1" dirty="0" smtClean="0"/>
            </a:br>
            <a:r>
              <a:rPr lang="de-DE" sz="2000" dirty="0" smtClean="0"/>
              <a:t>Ausbau der Freizügigkeit, Schutz in Drittländern und die Teilhabe am demokratischen Leben</a:t>
            </a:r>
          </a:p>
          <a:p>
            <a:pPr marL="990600" lvl="1" indent="-533400"/>
            <a:r>
              <a:rPr lang="de-DE" sz="2400" b="1" dirty="0" smtClean="0"/>
              <a:t>Ein leistungsfähiger europäischer Rechtsraum für alle</a:t>
            </a:r>
            <a:br>
              <a:rPr lang="de-DE" sz="2400" b="1" dirty="0" smtClean="0"/>
            </a:br>
            <a:r>
              <a:rPr lang="de-DE" sz="2000" dirty="0" smtClean="0"/>
              <a:t>z.B. gegenseitige Anerkennung von Rechtsentscheiden; erleichterter Zugang zu Rechtsakten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      </a:t>
            </a:r>
            <a:r>
              <a:rPr lang="de-AT" sz="2400" b="1" smtClean="0">
                <a:solidFill>
                  <a:srgbClr val="D1D1F0"/>
                </a:solidFill>
              </a:rPr>
              <a:t>5-jährige Arbeitsprogramme</a:t>
            </a:r>
          </a:p>
        </p:txBody>
      </p:sp>
      <p:sp>
        <p:nvSpPr>
          <p:cNvPr id="54274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19100" y="15494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DE" sz="2400" b="1" smtClean="0"/>
              <a:t>Strategieentwicklung zur Inneren Sicherheit</a:t>
            </a:r>
          </a:p>
          <a:p>
            <a:pPr marL="1371600" lvl="2" indent="-457200"/>
            <a:r>
              <a:rPr lang="de-DE" sz="2000" smtClean="0"/>
              <a:t>Entwicklung effektiver Sicherheitsinstrumente</a:t>
            </a:r>
          </a:p>
          <a:p>
            <a:pPr marL="1371600" lvl="2" indent="-457200"/>
            <a:r>
              <a:rPr lang="de-DE" sz="2000" smtClean="0"/>
              <a:t>Ausbau eines EU-Katastrophenschutzes</a:t>
            </a:r>
          </a:p>
          <a:p>
            <a:pPr marL="1371600" lvl="2" indent="-457200"/>
            <a:r>
              <a:rPr lang="de-DE" sz="2000" smtClean="0"/>
              <a:t>bessere Zusammenarbeit im Bereich der Strafverfolgung, zwischen Europol, Eurojust und der Europäischen Agentur für die operative Zusammenarbeit an den Außengrenzen (Frontex)</a:t>
            </a:r>
          </a:p>
          <a:p>
            <a:pPr marL="1371600" lvl="2" indent="-457200"/>
            <a:r>
              <a:rPr lang="de-DE" sz="2000" smtClean="0"/>
              <a:t>Verbesserung der Kriminalitätsprävention</a:t>
            </a:r>
          </a:p>
          <a:p>
            <a:pPr marL="990600" lvl="1" indent="-533400"/>
            <a:r>
              <a:rPr lang="de-DE" sz="2400" b="1" smtClean="0"/>
              <a:t>Integriertes Grenzmanagement</a:t>
            </a:r>
            <a:br>
              <a:rPr lang="de-DE" sz="2400" b="1" smtClean="0"/>
            </a:br>
            <a:r>
              <a:rPr lang="de-DE" sz="2000" smtClean="0"/>
              <a:t>Reform von Frontex, des Schengener Grenzkodex und des Europäischen Grenzüberwachungssystems (Eurosur)</a:t>
            </a:r>
          </a:p>
          <a:p>
            <a:pPr marL="990600" lvl="1" indent="-533400"/>
            <a:r>
              <a:rPr lang="de-DE" sz="2400" b="1" smtClean="0"/>
              <a:t>einheitliche Visumspolitik</a:t>
            </a:r>
            <a:br>
              <a:rPr lang="de-DE" sz="2400" b="1" smtClean="0"/>
            </a:br>
            <a:r>
              <a:rPr lang="de-DE" sz="2000" smtClean="0"/>
              <a:t>Einrichtung des Einreise-/Ausreisesystems (EES) und eines Programms für registrierte Reisende (RTP)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      </a:t>
            </a:r>
            <a:r>
              <a:rPr lang="de-AT" sz="2400" b="1" smtClean="0">
                <a:solidFill>
                  <a:srgbClr val="D1D1F0"/>
                </a:solidFill>
              </a:rPr>
              <a:t>5-jährige Arbeitsprogramme</a:t>
            </a:r>
          </a:p>
        </p:txBody>
      </p:sp>
      <p:sp>
        <p:nvSpPr>
          <p:cNvPr id="55298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19100" y="15494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DE" sz="2400" b="1" smtClean="0"/>
              <a:t>Ausgewogenes Konzept zur Steuerung der Migrationsströme, e.g.:</a:t>
            </a:r>
          </a:p>
          <a:p>
            <a:pPr marL="1752600" lvl="3" indent="-381000"/>
            <a:r>
              <a:rPr lang="de-DE" smtClean="0"/>
              <a:t>Pro-aktive Einwanderungspolitik zur Deckung des Bedarfes an Arbeitskräften</a:t>
            </a:r>
          </a:p>
          <a:p>
            <a:pPr marL="1752600" lvl="3" indent="-381000"/>
            <a:r>
              <a:rPr lang="de-DE" smtClean="0"/>
              <a:t>Eindämmung der illegalen Einwanderung durch Rückübernahmeabkommen und eine gemeinsame Rückkehrpolitik</a:t>
            </a:r>
          </a:p>
          <a:p>
            <a:pPr marL="1752600" lvl="3" indent="-381000"/>
            <a:r>
              <a:rPr lang="de-DE" smtClean="0"/>
              <a:t>Besondere Berücksichtigung der Situation unbegleiteter minderjähriger Flüchtlinge</a:t>
            </a:r>
          </a:p>
          <a:p>
            <a:pPr marL="990600" lvl="1" indent="-533400"/>
            <a:r>
              <a:rPr lang="de-DE" sz="2400" b="1" smtClean="0"/>
              <a:t>Zusammenarbeit mit Drittstaaten</a:t>
            </a:r>
          </a:p>
          <a:p>
            <a:pPr marL="1752600" lvl="3" indent="-381000"/>
            <a:r>
              <a:rPr lang="de-DE" smtClean="0"/>
              <a:t>Verknüpfung der internen und externen Dimension</a:t>
            </a:r>
          </a:p>
          <a:p>
            <a:pPr marL="1752600" lvl="3" indent="-381000"/>
            <a:r>
              <a:rPr lang="de-DE" smtClean="0"/>
              <a:t>Maßnahmen für eine bessere Zusammenarbeit und den Austausch von Informationen</a:t>
            </a:r>
          </a:p>
          <a:p>
            <a:pPr marL="1752600" lvl="3" indent="-381000"/>
            <a:r>
              <a:rPr lang="de-DE" smtClean="0"/>
              <a:t>Zusammenarbeit mit Internationalen Organisationen (z.B. UNHCR, Europarat, IOM, ICMPD)</a:t>
            </a:r>
            <a:endParaRPr lang="de-AT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      </a:t>
            </a:r>
            <a:r>
              <a:rPr lang="de-AT" sz="2400" b="1" smtClean="0">
                <a:solidFill>
                  <a:srgbClr val="D1D1F0"/>
                </a:solidFill>
              </a:rPr>
              <a:t>Fachagenturen</a:t>
            </a:r>
          </a:p>
        </p:txBody>
      </p:sp>
      <p:sp>
        <p:nvSpPr>
          <p:cNvPr id="56322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19100" y="15494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DE" sz="2400" smtClean="0"/>
              <a:t>von den EU-Organen (Rat, Parlament, Kommission usw.) getrennt und verfügen über eine eigene Rechtspersönlichkeit</a:t>
            </a:r>
          </a:p>
          <a:p>
            <a:pPr marL="990600" lvl="1" indent="-533400">
              <a:buFontTx/>
              <a:buNone/>
            </a:pPr>
            <a:endParaRPr lang="de-DE" sz="2400" smtClean="0"/>
          </a:p>
          <a:p>
            <a:pPr marL="990600" lvl="1" indent="-533400"/>
            <a:r>
              <a:rPr lang="de-DE" sz="2400" smtClean="0"/>
              <a:t>Ihre Aufgaben sind </a:t>
            </a:r>
            <a:r>
              <a:rPr lang="en-GB" sz="2400" smtClean="0"/>
              <a:t>technischer, wissenschaftlicher und/oder verwaltungstechnischer Art</a:t>
            </a:r>
          </a:p>
          <a:p>
            <a:pPr marL="990600" lvl="1" indent="-533400">
              <a:buFontTx/>
              <a:buNone/>
            </a:pPr>
            <a:endParaRPr lang="en-GB" sz="2400" smtClean="0"/>
          </a:p>
          <a:p>
            <a:pPr marL="990600" lvl="1" indent="-533400"/>
            <a:r>
              <a:rPr lang="en-GB" sz="2400" smtClean="0"/>
              <a:t>Zur Unterstützung der Umsetzung eines gemeinsamen Raumes der Sicherheit, der Freiheit und des Rechts (RSFR)</a:t>
            </a:r>
          </a:p>
          <a:p>
            <a:pPr marL="990600" lvl="1" indent="-533400"/>
            <a:endParaRPr lang="en-GB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      </a:t>
            </a:r>
            <a:r>
              <a:rPr lang="de-AT" sz="2400" b="1" smtClean="0">
                <a:solidFill>
                  <a:srgbClr val="D1D1F0"/>
                </a:solidFill>
              </a:rPr>
              <a:t>Fachagenturen</a:t>
            </a:r>
          </a:p>
        </p:txBody>
      </p:sp>
      <p:sp>
        <p:nvSpPr>
          <p:cNvPr id="57346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0" y="1879600"/>
            <a:ext cx="9144000" cy="44069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DE" dirty="0" smtClean="0"/>
              <a:t>Europäisches Polizeiamt (Europol)</a:t>
            </a:r>
            <a:endParaRPr lang="de-AT" dirty="0" smtClean="0"/>
          </a:p>
          <a:p>
            <a:pPr marL="990600" lvl="1" indent="-533400"/>
            <a:r>
              <a:rPr lang="de-DE" dirty="0" smtClean="0"/>
              <a:t>Europäische Stelle für justizielle Zusammenarbeit (</a:t>
            </a:r>
            <a:r>
              <a:rPr lang="de-DE" dirty="0" err="1" smtClean="0"/>
              <a:t>Eurojust</a:t>
            </a:r>
            <a:r>
              <a:rPr lang="de-DE" dirty="0" smtClean="0"/>
              <a:t>)</a:t>
            </a:r>
          </a:p>
          <a:p>
            <a:pPr marL="990600" lvl="1" indent="-533400"/>
            <a:r>
              <a:rPr lang="de-DE" dirty="0" smtClean="0"/>
              <a:t>Europäische Polizeiakademie (CEPOL)</a:t>
            </a:r>
          </a:p>
          <a:p>
            <a:pPr marL="990600" lvl="1" indent="-533400"/>
            <a:r>
              <a:rPr lang="de-DE" dirty="0" smtClean="0"/>
              <a:t>Europäische Agentur für die operative Zusammenarbeit an den Außengrenzen (</a:t>
            </a:r>
            <a:r>
              <a:rPr lang="de-DE" dirty="0" err="1" smtClean="0"/>
              <a:t>Frontex</a:t>
            </a:r>
            <a:r>
              <a:rPr lang="de-DE" dirty="0" smtClean="0"/>
              <a:t>)</a:t>
            </a:r>
          </a:p>
          <a:p>
            <a:pPr marL="990600" lvl="1" indent="-533400"/>
            <a:r>
              <a:rPr lang="de-DE" dirty="0" smtClean="0"/>
              <a:t>Agentur der Europäischen Union für Grundrechte (FRA)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Vertrag von Nizza 2003</a:t>
            </a:r>
          </a:p>
        </p:txBody>
      </p:sp>
      <p:sp>
        <p:nvSpPr>
          <p:cNvPr id="58370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19100" y="19050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AT" dirty="0" smtClean="0"/>
              <a:t>Ausweitung des Mitentscheidungsverfahren</a:t>
            </a:r>
          </a:p>
          <a:p>
            <a:pPr marL="990600" lvl="1" indent="-533400">
              <a:buFontTx/>
              <a:buNone/>
            </a:pPr>
            <a:endParaRPr lang="de-AT" sz="900" dirty="0" smtClean="0"/>
          </a:p>
          <a:p>
            <a:pPr marL="990600" lvl="1" indent="-533400"/>
            <a:r>
              <a:rPr lang="de-AT" dirty="0" smtClean="0"/>
              <a:t>Maßnahmen zur Terrorismusbekämpfung</a:t>
            </a:r>
            <a:br>
              <a:rPr lang="de-AT" dirty="0" smtClean="0"/>
            </a:br>
            <a:r>
              <a:rPr lang="de-AT" dirty="0" smtClean="0"/>
              <a:t>(</a:t>
            </a:r>
            <a:r>
              <a:rPr lang="de-AT" b="1" dirty="0" smtClean="0"/>
              <a:t>ER </a:t>
            </a:r>
            <a:r>
              <a:rPr lang="de-AT" b="1" dirty="0" err="1" smtClean="0"/>
              <a:t>Laeken</a:t>
            </a:r>
            <a:r>
              <a:rPr lang="de-AT" b="1" dirty="0" smtClean="0"/>
              <a:t> 2001</a:t>
            </a:r>
            <a:r>
              <a:rPr lang="de-AT" dirty="0" smtClean="0"/>
              <a:t>, siehe 9/11-Anschläge)</a:t>
            </a:r>
          </a:p>
          <a:p>
            <a:pPr marL="990600" lvl="1" indent="-533400"/>
            <a:endParaRPr lang="de-AT" sz="900" dirty="0" smtClean="0"/>
          </a:p>
          <a:p>
            <a:pPr lvl="2"/>
            <a:r>
              <a:rPr lang="de-AT" dirty="0" smtClean="0"/>
              <a:t>EU-Aktionspläne zur Terrorismusbekämpfung</a:t>
            </a:r>
          </a:p>
          <a:p>
            <a:pPr lvl="2"/>
            <a:r>
              <a:rPr lang="de-AT" dirty="0" smtClean="0"/>
              <a:t>Harmonisierung der Terrorismus Strafbestände</a:t>
            </a:r>
          </a:p>
          <a:p>
            <a:pPr lvl="2"/>
            <a:r>
              <a:rPr lang="de-AT" dirty="0" smtClean="0"/>
              <a:t>Richtlinie zum Kampf gegen Geldwäsche</a:t>
            </a:r>
          </a:p>
          <a:p>
            <a:pPr lvl="2"/>
            <a:r>
              <a:rPr lang="de-AT" dirty="0" smtClean="0"/>
              <a:t>Europäischer Haftbefehl</a:t>
            </a:r>
          </a:p>
          <a:p>
            <a:pPr lvl="2"/>
            <a:endParaRPr lang="de-AT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Vertrag von Lissabon 2009</a:t>
            </a:r>
          </a:p>
        </p:txBody>
      </p:sp>
      <p:sp>
        <p:nvSpPr>
          <p:cNvPr id="59394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508000" y="18415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de-DE" sz="2400" dirty="0" smtClean="0"/>
              <a:t> „ordentliche </a:t>
            </a:r>
            <a:r>
              <a:rPr lang="de-DE" sz="2400" dirty="0" smtClean="0"/>
              <a:t>Gesetzgebungsverfahren“ </a:t>
            </a:r>
            <a:r>
              <a:rPr lang="de-DE" sz="2400" dirty="0" smtClean="0"/>
              <a:t>für alle</a:t>
            </a:r>
            <a:br>
              <a:rPr lang="de-DE" sz="2400" dirty="0" smtClean="0"/>
            </a:br>
            <a:r>
              <a:rPr lang="de-DE" sz="2400" dirty="0" smtClean="0"/>
              <a:t>  Politikbereiche aus Justiz und Inneres</a:t>
            </a:r>
            <a:br>
              <a:rPr lang="de-DE" sz="2400" dirty="0" smtClean="0"/>
            </a:br>
            <a:endParaRPr lang="de-DE" sz="500" dirty="0" smtClean="0"/>
          </a:p>
          <a:p>
            <a:pPr marL="0" indent="0"/>
            <a:r>
              <a:rPr lang="de-DE" sz="2400" dirty="0" smtClean="0"/>
              <a:t> Ausweitung des Initiativrechts der EU Kommission</a:t>
            </a:r>
          </a:p>
          <a:p>
            <a:pPr marL="0" indent="0">
              <a:buFontTx/>
              <a:buNone/>
            </a:pPr>
            <a:endParaRPr lang="de-DE" sz="500" dirty="0" smtClean="0"/>
          </a:p>
          <a:p>
            <a:pPr marL="0" indent="0"/>
            <a:r>
              <a:rPr lang="de-DE" sz="2400" dirty="0" smtClean="0"/>
              <a:t> Ausweitung der Jurisdiktion des EuGH</a:t>
            </a:r>
            <a:br>
              <a:rPr lang="de-DE" sz="2400" dirty="0" smtClean="0"/>
            </a:br>
            <a:r>
              <a:rPr lang="de-DE" sz="2400" dirty="0" smtClean="0"/>
              <a:t>  </a:t>
            </a:r>
            <a:r>
              <a:rPr lang="de-DE" sz="2000" dirty="0" smtClean="0"/>
              <a:t>(ausgenommen polizeilicher Maßnahmen)</a:t>
            </a:r>
          </a:p>
          <a:p>
            <a:pPr marL="0" indent="0">
              <a:buFontTx/>
              <a:buNone/>
            </a:pPr>
            <a:endParaRPr lang="de-DE" sz="500" dirty="0" smtClean="0"/>
          </a:p>
          <a:p>
            <a:pPr marL="0" indent="0"/>
            <a:r>
              <a:rPr lang="de-DE" sz="2400" dirty="0" smtClean="0"/>
              <a:t> Einführung neuer Institutionen</a:t>
            </a:r>
          </a:p>
          <a:p>
            <a:pPr lvl="1"/>
            <a:r>
              <a:rPr lang="de-DE" sz="1800" dirty="0" smtClean="0"/>
              <a:t>Ständiger Ausschuss im Rat für operative </a:t>
            </a:r>
            <a:r>
              <a:rPr lang="de-DE" sz="1800" dirty="0" smtClean="0"/>
              <a:t>Zusammenarbeit </a:t>
            </a:r>
            <a:r>
              <a:rPr lang="de-DE" sz="1800" dirty="0" smtClean="0"/>
              <a:t>im Bereich Interne Sicherheit (COSI)</a:t>
            </a:r>
          </a:p>
          <a:p>
            <a:pPr lvl="1"/>
            <a:r>
              <a:rPr lang="de-DE" sz="1800" dirty="0" smtClean="0"/>
              <a:t>Strategischer Ausschuss </a:t>
            </a:r>
            <a:r>
              <a:rPr lang="de-DE" sz="1800" dirty="0" smtClean="0"/>
              <a:t>im Rat der EU zur </a:t>
            </a:r>
            <a:r>
              <a:rPr lang="de-DE" sz="1800" dirty="0" smtClean="0"/>
              <a:t>Zusammenarbeit im Bereich Einwanderung, Grenzkontrolle und Asylpolitik (</a:t>
            </a:r>
            <a:r>
              <a:rPr lang="de-DE" sz="1800" dirty="0" smtClean="0"/>
              <a:t>SAEGA)</a:t>
            </a:r>
            <a:endParaRPr lang="de-AT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Vertrag von Lissabon 2009</a:t>
            </a:r>
          </a:p>
        </p:txBody>
      </p:sp>
      <p:sp>
        <p:nvSpPr>
          <p:cNvPr id="60418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723900" y="20828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de-DE" sz="2400" smtClean="0"/>
              <a:t> Ausbau der Kapazitäten von Europol und Eurojust</a:t>
            </a:r>
          </a:p>
          <a:p>
            <a:pPr marL="0" indent="0">
              <a:buFontTx/>
              <a:buNone/>
            </a:pPr>
            <a:endParaRPr lang="de-DE" sz="800" smtClean="0"/>
          </a:p>
          <a:p>
            <a:pPr marL="0" indent="0"/>
            <a:r>
              <a:rPr lang="de-DE" sz="2400" smtClean="0"/>
              <a:t> Interoperabilität von Polizei-Datenbanken</a:t>
            </a:r>
          </a:p>
          <a:p>
            <a:pPr marL="0" indent="0">
              <a:buFontTx/>
              <a:buNone/>
            </a:pPr>
            <a:endParaRPr lang="de-DE" sz="800" smtClean="0"/>
          </a:p>
          <a:p>
            <a:pPr marL="0" indent="0"/>
            <a:r>
              <a:rPr lang="de-DE" sz="2400" smtClean="0"/>
              <a:t> zentrales Bevölkerungsregister</a:t>
            </a:r>
          </a:p>
          <a:p>
            <a:pPr marL="0" indent="0">
              <a:buFontTx/>
              <a:buNone/>
            </a:pPr>
            <a:endParaRPr lang="de-DE" sz="800" smtClean="0"/>
          </a:p>
          <a:p>
            <a:pPr marL="0" indent="0"/>
            <a:r>
              <a:rPr lang="de-DE" sz="2400" smtClean="0"/>
              <a:t> Kontrolle des Internet</a:t>
            </a:r>
          </a:p>
          <a:p>
            <a:pPr marL="0" indent="0">
              <a:buFontTx/>
              <a:buNone/>
            </a:pPr>
            <a:endParaRPr lang="de-DE" sz="800" smtClean="0"/>
          </a:p>
          <a:p>
            <a:pPr marL="0" indent="0"/>
            <a:r>
              <a:rPr lang="de-DE" sz="2400" smtClean="0"/>
              <a:t> Satellitenüberwachung</a:t>
            </a:r>
          </a:p>
          <a:p>
            <a:pPr marL="0" indent="0">
              <a:buFontTx/>
              <a:buNone/>
            </a:pPr>
            <a:endParaRPr lang="de-DE" sz="800" smtClean="0"/>
          </a:p>
          <a:p>
            <a:pPr marL="0" indent="0"/>
            <a:r>
              <a:rPr lang="de-DE" sz="2400" smtClean="0"/>
              <a:t> Ausbau der Europäischen Gendarmerietruppe</a:t>
            </a:r>
            <a:endParaRPr lang="de-AT" sz="2400" smtClean="0"/>
          </a:p>
          <a:p>
            <a:pPr marL="0" indent="0"/>
            <a:endParaRPr lang="de-AT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0" y="2527300"/>
            <a:ext cx="9144000" cy="35480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>
              <a:buFontTx/>
              <a:buNone/>
            </a:pPr>
            <a:r>
              <a:rPr lang="de-AT" sz="3600" b="1" smtClean="0"/>
              <a:t>(1) Einführung und Entwicklung</a:t>
            </a:r>
            <a:br>
              <a:rPr lang="de-AT" sz="3600" b="1" smtClean="0"/>
            </a:br>
            <a:r>
              <a:rPr lang="de-AT" sz="3600" b="1" smtClean="0"/>
              <a:t>einer gemeinsamen Innen- und Justizpolitik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(1c) EU-Verträge</a:t>
            </a:r>
            <a:r>
              <a:rPr lang="de-AT" sz="3600" b="1" smtClean="0">
                <a:solidFill>
                  <a:srgbClr val="D1D1F0"/>
                </a:solidFill>
              </a:rPr>
              <a:t/>
            </a:r>
            <a:br>
              <a:rPr lang="de-AT" sz="3600" b="1" smtClean="0">
                <a:solidFill>
                  <a:srgbClr val="D1D1F0"/>
                </a:solidFill>
              </a:rPr>
            </a:br>
            <a:r>
              <a:rPr lang="de-AT" sz="3600" b="1" smtClean="0">
                <a:solidFill>
                  <a:srgbClr val="D1D1F0"/>
                </a:solidFill>
              </a:rPr>
              <a:t>	</a:t>
            </a:r>
            <a:r>
              <a:rPr lang="de-AT" sz="2400" b="1" smtClean="0">
                <a:solidFill>
                  <a:srgbClr val="D1D1F0"/>
                </a:solidFill>
              </a:rPr>
              <a:t>Vertrag von Lissabon 2009</a:t>
            </a:r>
          </a:p>
        </p:txBody>
      </p:sp>
      <p:sp>
        <p:nvSpPr>
          <p:cNvPr id="61442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723900" y="19685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/>
            <a:r>
              <a:rPr lang="de-DE" sz="2400" smtClean="0"/>
              <a:t> gemeinsame Abschiebeflüge</a:t>
            </a:r>
          </a:p>
          <a:p>
            <a:pPr marL="0" indent="0"/>
            <a:endParaRPr lang="de-DE" sz="800" smtClean="0"/>
          </a:p>
          <a:p>
            <a:pPr marL="0" indent="0"/>
            <a:r>
              <a:rPr lang="de-DE" sz="2400" smtClean="0"/>
              <a:t> Errichtung von Flüchtlingslagern in Drittstaaten</a:t>
            </a:r>
          </a:p>
          <a:p>
            <a:pPr marL="0" indent="0"/>
            <a:endParaRPr lang="de-DE" sz="800" smtClean="0"/>
          </a:p>
          <a:p>
            <a:pPr marL="0" indent="0"/>
            <a:r>
              <a:rPr lang="de-DE" sz="2400" smtClean="0"/>
              <a:t> Gemeinsame polizeiliche Interventionen</a:t>
            </a:r>
            <a:br>
              <a:rPr lang="de-DE" sz="2400" smtClean="0"/>
            </a:br>
            <a:r>
              <a:rPr lang="de-DE" sz="2400" smtClean="0"/>
              <a:t>  auch außerhalb der EU</a:t>
            </a:r>
          </a:p>
          <a:p>
            <a:pPr marL="0" indent="0"/>
            <a:endParaRPr lang="de-DE" sz="800" smtClean="0"/>
          </a:p>
          <a:p>
            <a:pPr marL="0" indent="0"/>
            <a:r>
              <a:rPr lang="de-DE" sz="2400" smtClean="0"/>
              <a:t> verstärkte Zusammenarbeit der In- und </a:t>
            </a:r>
            <a:br>
              <a:rPr lang="de-DE" sz="2400" smtClean="0"/>
            </a:br>
            <a:r>
              <a:rPr lang="de-DE" sz="2400" smtClean="0"/>
              <a:t>  Auslandsgeheimdienste etc.</a:t>
            </a:r>
          </a:p>
          <a:p>
            <a:pPr marL="0" indent="0">
              <a:buFontTx/>
              <a:buNone/>
            </a:pPr>
            <a:endParaRPr lang="de-DE" sz="800" smtClean="0"/>
          </a:p>
          <a:p>
            <a:pPr marL="0" indent="0"/>
            <a:r>
              <a:rPr lang="de-DE" sz="2400" smtClean="0"/>
              <a:t> gemeinsame Politiken zur Umsetzung gemeinsamer Ziele</a:t>
            </a:r>
            <a:br>
              <a:rPr lang="de-DE" sz="2400" smtClean="0"/>
            </a:br>
            <a:r>
              <a:rPr lang="de-DE" sz="2400" smtClean="0"/>
              <a:t>  in Drittstaaten und Internationalen Organisationen</a:t>
            </a:r>
            <a:endParaRPr lang="de-AT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0" y="2527300"/>
            <a:ext cx="9144000" cy="35480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>
              <a:buFontTx/>
              <a:buNone/>
            </a:pPr>
            <a:r>
              <a:rPr lang="de-AT" sz="3600" b="1" smtClean="0"/>
              <a:t>(2) Politikbereiche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dirty="0" smtClean="0">
                <a:solidFill>
                  <a:srgbClr val="D1D1F0"/>
                </a:solidFill>
              </a:rPr>
              <a:t>(2a) </a:t>
            </a:r>
            <a:r>
              <a:rPr lang="de-AT" sz="3200" b="1" dirty="0" smtClean="0">
                <a:solidFill>
                  <a:srgbClr val="D1D1F0"/>
                </a:solidFill>
              </a:rPr>
              <a:t>Asylpolitik</a:t>
            </a:r>
            <a:br>
              <a:rPr lang="de-AT" sz="3200" b="1" dirty="0" smtClean="0">
                <a:solidFill>
                  <a:srgbClr val="D1D1F0"/>
                </a:solidFill>
              </a:rPr>
            </a:br>
            <a:r>
              <a:rPr lang="de-AT" sz="3200" b="1" dirty="0" smtClean="0">
                <a:solidFill>
                  <a:srgbClr val="D1D1F0"/>
                </a:solidFill>
              </a:rPr>
              <a:t>	Grundlage:</a:t>
            </a:r>
            <a:r>
              <a:rPr lang="de-AT" sz="3200" b="1" dirty="0" smtClean="0">
                <a:solidFill>
                  <a:srgbClr val="D1D1F0"/>
                </a:solidFill>
              </a:rPr>
              <a:t/>
            </a:r>
            <a:br>
              <a:rPr lang="de-AT" sz="3200" b="1" dirty="0" smtClean="0">
                <a:solidFill>
                  <a:srgbClr val="D1D1F0"/>
                </a:solidFill>
              </a:rPr>
            </a:br>
            <a:endParaRPr lang="de-AT" sz="2800" b="1" dirty="0" smtClean="0">
              <a:solidFill>
                <a:srgbClr val="D1D1F0"/>
              </a:solidFill>
            </a:endParaRPr>
          </a:p>
        </p:txBody>
      </p:sp>
      <p:sp>
        <p:nvSpPr>
          <p:cNvPr id="63490" name="Text Box 4"/>
          <p:cNvSpPr txBox="1">
            <a:spLocks noChangeArrowheads="1"/>
          </p:cNvSpPr>
          <p:nvPr/>
        </p:nvSpPr>
        <p:spPr bwMode="auto">
          <a:xfrm>
            <a:off x="292100" y="1841500"/>
            <a:ext cx="8610600" cy="421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Aft>
                <a:spcPct val="75000"/>
              </a:spcAft>
            </a:pPr>
            <a:r>
              <a:rPr lang="de-AT" sz="2800" b="1" dirty="0" smtClean="0"/>
              <a:t>UN Genfer </a:t>
            </a:r>
            <a:r>
              <a:rPr lang="de-AT" sz="2800" b="1" dirty="0"/>
              <a:t>Flüchtlingskonvention 1954</a:t>
            </a:r>
          </a:p>
          <a:p>
            <a:pPr marL="342900" indent="-342900">
              <a:lnSpc>
                <a:spcPct val="85000"/>
              </a:lnSpc>
              <a:spcAft>
                <a:spcPct val="75000"/>
              </a:spcAft>
            </a:pPr>
            <a:r>
              <a:rPr lang="de-AT" sz="2000" i="1" dirty="0"/>
              <a:t>	„Asyl ist ein Menschenrecht und eine Form des Schutzes, den Staaten auf ihrem Territorium gewähren können. Asyl wird Menschen gewährt, die ihre Heimat verlassen müssen, besonders weil sie </a:t>
            </a:r>
            <a:r>
              <a:rPr lang="de-AT" sz="2000" b="1" i="1" dirty="0"/>
              <a:t>auf Grund ihrer Rasse, Religion, Nationalität, Zugehörigkeit zu einer bestimmten Gruppe oder ihrer politischen Meinung verfolgt</a:t>
            </a:r>
            <a:r>
              <a:rPr lang="de-AT" sz="2000" i="1" dirty="0"/>
              <a:t> werden.“</a:t>
            </a:r>
            <a:r>
              <a:rPr lang="de-AT" sz="2000" dirty="0"/>
              <a:t> </a:t>
            </a:r>
            <a:endParaRPr lang="de-AT" sz="2000" dirty="0" smtClean="0"/>
          </a:p>
          <a:p>
            <a:pPr marL="342900" indent="-342900">
              <a:lnSpc>
                <a:spcPct val="85000"/>
              </a:lnSpc>
              <a:spcAft>
                <a:spcPct val="75000"/>
              </a:spcAft>
            </a:pPr>
            <a:r>
              <a:rPr lang="de-AT" sz="2800" dirty="0" smtClean="0"/>
              <a:t>Erweitert durch </a:t>
            </a:r>
            <a:r>
              <a:rPr lang="de-DE" sz="2800" b="1" dirty="0"/>
              <a:t>Protokoll über die Rechtsstellung der Flüchtlinge </a:t>
            </a:r>
            <a:r>
              <a:rPr lang="de-DE" sz="2800" b="1" dirty="0" smtClean="0"/>
              <a:t>1967</a:t>
            </a:r>
            <a:endParaRPr lang="de-DE" sz="2800" b="1" dirty="0"/>
          </a:p>
          <a:p>
            <a:pPr marL="342900" indent="-342900">
              <a:lnSpc>
                <a:spcPct val="85000"/>
              </a:lnSpc>
              <a:spcAft>
                <a:spcPct val="75000"/>
              </a:spcAft>
            </a:pPr>
            <a:r>
              <a:rPr lang="de-AT" sz="2400" dirty="0" smtClean="0"/>
              <a:t>	</a:t>
            </a:r>
            <a:r>
              <a:rPr lang="de-AT" sz="2000" dirty="0" smtClean="0"/>
              <a:t>&gt;&gt; Aufhebung </a:t>
            </a:r>
            <a:r>
              <a:rPr lang="de-DE" sz="2000" dirty="0" smtClean="0"/>
              <a:t>jeglicher zeitlicher </a:t>
            </a:r>
            <a:r>
              <a:rPr lang="de-DE" sz="2000" dirty="0"/>
              <a:t>und </a:t>
            </a:r>
            <a:r>
              <a:rPr lang="de-DE" sz="2000" dirty="0" smtClean="0"/>
              <a:t>räumlicher Einschränkungen (ursprünglich hat sich die Konvention nur auf Fluchtgründe, die vor 1951 eingetreten sind, sowie nur auf europäische Flüchtlinge bezogen.)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64514" name="Inhaltsplatzhalter 2"/>
          <p:cNvSpPr>
            <a:spLocks/>
          </p:cNvSpPr>
          <p:nvPr/>
        </p:nvSpPr>
        <p:spPr bwMode="auto">
          <a:xfrm>
            <a:off x="304800" y="1600200"/>
            <a:ext cx="8839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de-AT" sz="3200" dirty="0"/>
              <a:t>Asyltrends seit Ende des Kalten Krieges </a:t>
            </a:r>
          </a:p>
          <a:p>
            <a:pPr eaLnBrk="0" hangingPunct="0">
              <a:spcBef>
                <a:spcPct val="20000"/>
              </a:spcBef>
            </a:pPr>
            <a:endParaRPr lang="de-AT" sz="3200" dirty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/>
              <a:t>Flüchtlingsströme aus dem eh. Jugoslawien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/>
              <a:t>Gestiegene Mobilität</a:t>
            </a:r>
            <a:br>
              <a:rPr lang="de-AT" sz="2800" dirty="0"/>
            </a:br>
            <a:r>
              <a:rPr lang="de-AT" sz="2000" dirty="0"/>
              <a:t>Zunahme von Asylsuchenden aus fernen Kriegsorten (e.g. </a:t>
            </a:r>
            <a:r>
              <a:rPr lang="de-AT" sz="2000" dirty="0" smtClean="0"/>
              <a:t>Irak, </a:t>
            </a:r>
            <a:r>
              <a:rPr lang="de-AT" sz="2000" dirty="0"/>
              <a:t>Afghanistan, </a:t>
            </a:r>
            <a:r>
              <a:rPr lang="de-AT" sz="2000" dirty="0" smtClean="0"/>
              <a:t>Somalia, </a:t>
            </a:r>
            <a:r>
              <a:rPr lang="de-AT" sz="2000" dirty="0"/>
              <a:t>Syrien, </a:t>
            </a:r>
            <a:r>
              <a:rPr lang="de-AT" sz="2000" dirty="0" smtClean="0"/>
              <a:t>Tschetschenien, China, Kongo, Mali, ..)</a:t>
            </a:r>
            <a:endParaRPr lang="de-AT" sz="2000" dirty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/>
              <a:t>Organisiertes Schlepperwesen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pic>
        <p:nvPicPr>
          <p:cNvPr id="5122" name="Picture 2" descr="http://orf.at/static/images/site/news/20150939/fluechtlinge_oecd_o_n.46437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22462"/>
            <a:ext cx="8331576" cy="41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pic>
        <p:nvPicPr>
          <p:cNvPr id="11266" name="Picture 2" descr="http://img.welt.de/img/deutschland/crop143939861/929940645-ci16x9-w780/DWO-IP-Asylantraege-2015-Antraege-Auf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2638"/>
            <a:ext cx="8286095" cy="465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65100" y="1565275"/>
            <a:ext cx="7480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u="sng" dirty="0" smtClean="0"/>
              <a:t>Deutschland : Asylanträge seit 1953</a:t>
            </a:r>
            <a:endParaRPr lang="de-AT" dirty="0"/>
          </a:p>
        </p:txBody>
      </p:sp>
      <p:sp>
        <p:nvSpPr>
          <p:cNvPr id="2" name="Rechteck 1"/>
          <p:cNvSpPr/>
          <p:nvPr/>
        </p:nvSpPr>
        <p:spPr>
          <a:xfrm>
            <a:off x="457200" y="2052638"/>
            <a:ext cx="3448050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565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pic>
        <p:nvPicPr>
          <p:cNvPr id="10242" name="Picture 2" descr="http://www.heute.at/storage/pic/bilder/news/politik/1012681_3_Unbenannt-2.jpg?version=142299947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12" r="45066" b="3817"/>
          <a:stretch/>
        </p:blipFill>
        <p:spPr bwMode="auto">
          <a:xfrm>
            <a:off x="63500" y="2501899"/>
            <a:ext cx="6654800" cy="310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heute.at/storage/pic/bilder/news/politik/1012681_3_Unbenannt-2.jpg?version=142299947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33"/>
          <a:stretch/>
        </p:blipFill>
        <p:spPr bwMode="auto">
          <a:xfrm>
            <a:off x="6819900" y="2684460"/>
            <a:ext cx="212090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5100" y="1565275"/>
            <a:ext cx="546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u="sng" dirty="0" smtClean="0"/>
              <a:t>Österreich: </a:t>
            </a:r>
            <a:r>
              <a:rPr lang="de-DE" u="sng" dirty="0" smtClean="0"/>
              <a:t>Asylanträge von 1980 bis Jänner 2015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5103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65100" y="1565275"/>
            <a:ext cx="7708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u="sng" dirty="0" smtClean="0"/>
              <a:t>Österreich: </a:t>
            </a:r>
            <a:r>
              <a:rPr lang="de-DE" u="sng" dirty="0" smtClean="0"/>
              <a:t>Asylanträge und Herkunftsländer (1. HJ. 2015)</a:t>
            </a:r>
            <a:endParaRPr lang="de-AT" dirty="0"/>
          </a:p>
        </p:txBody>
      </p:sp>
      <p:pic>
        <p:nvPicPr>
          <p:cNvPr id="4098" name="Picture 2" descr="http://diepresse.com/images/uploads/a/e/7/4754151/Unbenannt-3_143437952969580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71"/>
          <a:stretch/>
        </p:blipFill>
        <p:spPr bwMode="auto">
          <a:xfrm>
            <a:off x="4987925" y="2451100"/>
            <a:ext cx="3762375" cy="397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diepresse.com/images/uploads/a/e/7/4754151/Unbenannt-3_143437952969580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90"/>
          <a:stretch/>
        </p:blipFill>
        <p:spPr bwMode="auto">
          <a:xfrm>
            <a:off x="165100" y="2413000"/>
            <a:ext cx="4683485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2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pic>
        <p:nvPicPr>
          <p:cNvPr id="3076" name="Picture 4" descr="http://www.nachrichten.at/storage/scl/media/sonstiges/2015/august/1316763_t1w561h315q80v42022_Asylwerber_in_der_E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7637"/>
            <a:ext cx="7543800" cy="53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66563" name="Text Box 6"/>
          <p:cNvSpPr txBox="1">
            <a:spLocks noChangeArrowheads="1"/>
          </p:cNvSpPr>
          <p:nvPr/>
        </p:nvSpPr>
        <p:spPr bwMode="auto">
          <a:xfrm>
            <a:off x="165100" y="1412875"/>
            <a:ext cx="8712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u="sng" dirty="0">
                <a:solidFill>
                  <a:srgbClr val="000000"/>
                </a:solidFill>
              </a:rPr>
              <a:t>Zielländer, Herkunftsländer und Veränderung der Anzahl an Asylanträgen in Tausend (1998 – 2012)</a:t>
            </a:r>
            <a:endParaRPr lang="de-AT" dirty="0">
              <a:solidFill>
                <a:srgbClr val="000000"/>
              </a:solidFill>
            </a:endParaRPr>
          </a:p>
        </p:txBody>
      </p:sp>
      <p:pic>
        <p:nvPicPr>
          <p:cNvPr id="1026" name="Picture 2" descr="https://upload.wikimedia.org/wikipedia/commons/b/b5/Karte_Fl%C3%BCchtlingskrise_in_Europa_20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3677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87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b="1" dirty="0" smtClean="0">
                <a:solidFill>
                  <a:srgbClr val="D1D1F0"/>
                </a:solidFill>
              </a:rPr>
              <a:t>(1a) </a:t>
            </a:r>
            <a:r>
              <a:rPr lang="de-AT" sz="3600" b="1" dirty="0" smtClean="0">
                <a:solidFill>
                  <a:srgbClr val="D1D1F0"/>
                </a:solidFill>
              </a:rPr>
              <a:t>historischer Kontext</a:t>
            </a:r>
            <a:endParaRPr lang="de-AT" sz="3600" b="1" dirty="0" smtClean="0">
              <a:solidFill>
                <a:srgbClr val="D1D1F0"/>
              </a:solidFill>
            </a:endParaRPr>
          </a:p>
        </p:txBody>
      </p:sp>
      <p:sp>
        <p:nvSpPr>
          <p:cNvPr id="31746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57200" y="19939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71550" lvl="1" indent="-514350"/>
            <a:r>
              <a:rPr lang="de-AT" dirty="0" smtClean="0"/>
              <a:t>Terroranschläge in den 1980er Jahren</a:t>
            </a:r>
            <a:br>
              <a:rPr lang="de-AT" dirty="0" smtClean="0"/>
            </a:br>
            <a:r>
              <a:rPr lang="de-AT" dirty="0" smtClean="0"/>
              <a:t>(Internationale Dimension von Terrorismus)</a:t>
            </a:r>
          </a:p>
          <a:p>
            <a:pPr marL="457200" lvl="1" indent="0">
              <a:buNone/>
            </a:pPr>
            <a:endParaRPr lang="de-AT" sz="1200" dirty="0" smtClean="0"/>
          </a:p>
          <a:p>
            <a:pPr marL="971550" lvl="1" indent="-514350"/>
            <a:r>
              <a:rPr lang="de-AT" dirty="0" smtClean="0"/>
              <a:t>Zusammenbruch der Sowjetunion und von </a:t>
            </a:r>
            <a:r>
              <a:rPr lang="de-AT" dirty="0" smtClean="0"/>
              <a:t>Jugoslawien ab 1989</a:t>
            </a:r>
            <a:endParaRPr lang="de-AT" dirty="0" smtClean="0"/>
          </a:p>
          <a:p>
            <a:pPr marL="971550" lvl="1" indent="-514350"/>
            <a:endParaRPr lang="de-AT" sz="1200" dirty="0" smtClean="0"/>
          </a:p>
          <a:p>
            <a:pPr marL="971550" lvl="1" indent="-514350"/>
            <a:r>
              <a:rPr lang="de-AT" dirty="0" smtClean="0"/>
              <a:t>Binnenmarkt/ Globalisierung/ Int. Handel</a:t>
            </a:r>
          </a:p>
          <a:p>
            <a:pPr marL="971550" lvl="1" indent="-514350"/>
            <a:endParaRPr lang="de-AT" sz="1200" dirty="0" smtClean="0"/>
          </a:p>
          <a:p>
            <a:pPr marL="971550" lvl="1" indent="-514350"/>
            <a:r>
              <a:rPr lang="de-AT" dirty="0" smtClean="0"/>
              <a:t>EU-Erweiterung 2004/2007</a:t>
            </a:r>
          </a:p>
          <a:p>
            <a:pPr marL="971550" lvl="1" indent="-514350"/>
            <a:endParaRPr lang="de-AT" dirty="0" smtClean="0"/>
          </a:p>
          <a:p>
            <a:pPr marL="971550" lvl="1" indent="-514350"/>
            <a:endParaRPr lang="de-AT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65100" y="1412875"/>
            <a:ext cx="77089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u="sng" dirty="0" smtClean="0"/>
              <a:t>Flüchtlingsrouten in die EU (2013)</a:t>
            </a:r>
            <a:endParaRPr lang="de-AT" dirty="0"/>
          </a:p>
        </p:txBody>
      </p:sp>
      <p:pic>
        <p:nvPicPr>
          <p:cNvPr id="2050" name="Picture 2" descr="http://diepresse.com/images/uploads/2/c/8/4801224/18-s01-Flchtlingsrouten-nach-Europa-PW_1439827869661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782207"/>
            <a:ext cx="6692900" cy="504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pic>
        <p:nvPicPr>
          <p:cNvPr id="6146" name="Picture 2" descr="https://upload.wikimedia.org/wikipedia/commons/6/6e/Karte_Fl%C3%BCchtlingskrise_in_Europa_2015_-_Herkunftsl%C3%A4nder_der_Asylsuchende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" y="1417638"/>
            <a:ext cx="8900591" cy="544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5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0658" name="Inhaltsplatzhalter 2"/>
          <p:cNvSpPr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de-AT" sz="3200" dirty="0"/>
              <a:t>Ziel: gemeinsames Asylsystem </a:t>
            </a:r>
          </a:p>
          <a:p>
            <a:pPr eaLnBrk="0" hangingPunct="0">
              <a:spcBef>
                <a:spcPct val="20000"/>
              </a:spcBef>
            </a:pPr>
            <a:endParaRPr lang="de-AT" sz="1000" dirty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/>
              <a:t>Bekämpfung der Ursachen für Flucht und Auswanderung in den </a:t>
            </a:r>
            <a:r>
              <a:rPr lang="de-AT" sz="2800" dirty="0" smtClean="0"/>
              <a:t>Herkunftsländern</a:t>
            </a:r>
            <a:br>
              <a:rPr lang="de-AT" sz="2800" dirty="0" smtClean="0"/>
            </a:br>
            <a:r>
              <a:rPr lang="de-AT" sz="2800" dirty="0" smtClean="0"/>
              <a:t>(„externe Dimension“)</a:t>
            </a:r>
            <a:endParaRPr lang="de-AT" sz="2800" dirty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endParaRPr lang="de-AT" sz="900" dirty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/>
              <a:t>Schaffung eines gemeinsamen Asylsystems auf Basis der Genfer Flüchtlingskonvention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endParaRPr lang="de-AT" sz="900" dirty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/>
              <a:t>Steuerung von Migrations- und Fluchtbewegungen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1682" name="Inhaltsplatzhalter 2"/>
          <p:cNvSpPr>
            <a:spLocks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de-AT" sz="3200" dirty="0"/>
              <a:t>Reformbemühungen </a:t>
            </a:r>
          </a:p>
          <a:p>
            <a:pPr eaLnBrk="0" hangingPunct="0">
              <a:spcBef>
                <a:spcPct val="20000"/>
              </a:spcBef>
            </a:pPr>
            <a:endParaRPr lang="de-AT" sz="1000" dirty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 smtClean="0"/>
              <a:t>Lastenteilung </a:t>
            </a:r>
            <a:r>
              <a:rPr lang="de-AT" sz="2800" dirty="0"/>
              <a:t>zur Versorgung von  Flüchtlingen</a:t>
            </a:r>
          </a:p>
          <a:p>
            <a:pPr marL="742950" lvl="1" indent="-285750" eaLnBrk="0" hangingPunct="0">
              <a:spcBef>
                <a:spcPct val="20000"/>
              </a:spcBef>
            </a:pPr>
            <a:endParaRPr lang="de-AT" sz="900" dirty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 smtClean="0"/>
              <a:t>Vereinheitlichte </a:t>
            </a:r>
            <a:r>
              <a:rPr lang="de-AT" sz="2800" dirty="0"/>
              <a:t>Standards von Asylverfahren und bei der </a:t>
            </a:r>
            <a:r>
              <a:rPr lang="de-AT" sz="2800" dirty="0" smtClean="0"/>
              <a:t>Betreuung</a:t>
            </a:r>
            <a:br>
              <a:rPr lang="de-AT" sz="2800" dirty="0" smtClean="0"/>
            </a:br>
            <a:r>
              <a:rPr lang="de-AT" sz="2400" dirty="0" smtClean="0"/>
              <a:t>(Verhinderung </a:t>
            </a:r>
            <a:r>
              <a:rPr lang="de-AT" sz="2400" dirty="0"/>
              <a:t>von „Asyl-Shopping“)</a:t>
            </a:r>
          </a:p>
          <a:p>
            <a:pPr marL="742950" lvl="1" indent="-285750" eaLnBrk="0" hangingPunct="0">
              <a:spcBef>
                <a:spcPct val="20000"/>
              </a:spcBef>
            </a:pPr>
            <a:endParaRPr lang="de-AT" sz="900" dirty="0"/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/>
              <a:t> Erstaufnahmeländer solidarisch </a:t>
            </a:r>
            <a:r>
              <a:rPr lang="de-AT" sz="2800" dirty="0" smtClean="0"/>
              <a:t>unterstützen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de-AT" sz="2800" dirty="0"/>
              <a:t> </a:t>
            </a:r>
            <a:r>
              <a:rPr lang="de-AT" sz="2800" dirty="0" smtClean="0"/>
              <a:t>gemeinsame Rückführungen</a:t>
            </a:r>
            <a:br>
              <a:rPr lang="de-AT" sz="2800" dirty="0" smtClean="0"/>
            </a:br>
            <a:r>
              <a:rPr lang="de-AT" sz="2400" dirty="0" smtClean="0"/>
              <a:t>(e.g. Abkommen mit Drittstaaten, Abschiebeflüge)</a:t>
            </a:r>
            <a:endParaRPr lang="de-AT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r>
              <a:rPr lang="de-AT" sz="3200" b="1" smtClean="0">
                <a:solidFill>
                  <a:srgbClr val="D1D1F0"/>
                </a:solidFill>
              </a:rPr>
              <a:t>	</a:t>
            </a: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2706" name="Inhaltsplatzhalter 2"/>
          <p:cNvSpPr>
            <a:spLocks/>
          </p:cNvSpPr>
          <p:nvPr/>
        </p:nvSpPr>
        <p:spPr bwMode="auto">
          <a:xfrm>
            <a:off x="469900" y="1498600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r>
              <a:rPr lang="de-AT" sz="3200" dirty="0"/>
              <a:t>Schaffung eines gemeinsamen Asylsystems:</a:t>
            </a:r>
          </a:p>
          <a:p>
            <a:pPr eaLnBrk="0" hangingPunct="0">
              <a:spcBef>
                <a:spcPct val="20000"/>
              </a:spcBef>
            </a:pPr>
            <a:endParaRPr lang="de-AT" sz="900" dirty="0"/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de-AT" sz="2800" dirty="0"/>
              <a:t> </a:t>
            </a:r>
            <a:r>
              <a:rPr lang="de-AT" sz="2800" dirty="0" smtClean="0"/>
              <a:t>Dubliner Übereinkommen (1990/1997)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de-AT" sz="2400" dirty="0" smtClean="0"/>
              <a:t> Qualifikationsrichtlinie </a:t>
            </a:r>
            <a:r>
              <a:rPr lang="de-AT" sz="2400" dirty="0"/>
              <a:t>(2001)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de-AT" sz="2800" dirty="0" smtClean="0"/>
              <a:t> Dublin </a:t>
            </a:r>
            <a:r>
              <a:rPr lang="de-AT" sz="2800" dirty="0"/>
              <a:t>II Verordnung (2003)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de-AT" sz="2800" dirty="0"/>
              <a:t> </a:t>
            </a:r>
            <a:r>
              <a:rPr lang="de-AT" sz="2800" dirty="0" err="1"/>
              <a:t>Eurodac</a:t>
            </a:r>
            <a:r>
              <a:rPr lang="de-AT" sz="2800" dirty="0"/>
              <a:t> Verordnung (2003)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de-AT" sz="2800" dirty="0" smtClean="0"/>
              <a:t> </a:t>
            </a:r>
            <a:r>
              <a:rPr lang="de-AT" sz="2400" dirty="0" smtClean="0"/>
              <a:t>Richtlinie </a:t>
            </a:r>
            <a:r>
              <a:rPr lang="de-AT" sz="2400" dirty="0"/>
              <a:t>zur Aufnahme und Versorgung</a:t>
            </a:r>
            <a:br>
              <a:rPr lang="de-AT" sz="2400" dirty="0"/>
            </a:br>
            <a:r>
              <a:rPr lang="de-AT" sz="2400" dirty="0"/>
              <a:t>  von Asylsuchenden (2003)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de-AT" sz="2400" dirty="0"/>
              <a:t> Richtlinie über die Anerkennung und den Status</a:t>
            </a:r>
            <a:br>
              <a:rPr lang="de-AT" sz="2400" dirty="0"/>
            </a:br>
            <a:r>
              <a:rPr lang="de-AT" sz="2400" dirty="0"/>
              <a:t>  von Flüchtlingen und subsidiär </a:t>
            </a:r>
            <a:r>
              <a:rPr lang="de-AT" sz="2400" dirty="0" smtClean="0"/>
              <a:t>Schutzberechtigten (2004)</a:t>
            </a:r>
            <a:endParaRPr lang="de-AT" sz="2400" dirty="0"/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de-AT" sz="2400" dirty="0"/>
              <a:t> Asylverfahrensrichtlinie (2005</a:t>
            </a:r>
            <a:r>
              <a:rPr lang="de-AT" sz="2400" dirty="0" smtClean="0"/>
              <a:t>)</a:t>
            </a:r>
          </a:p>
          <a:p>
            <a:pPr eaLnBrk="0" hangingPunct="0">
              <a:spcBef>
                <a:spcPct val="20000"/>
              </a:spcBef>
              <a:buFontTx/>
              <a:buChar char="•"/>
            </a:pPr>
            <a:r>
              <a:rPr lang="de-AT" sz="2800" dirty="0" smtClean="0"/>
              <a:t> Dublin III Verordnung (2013)</a:t>
            </a:r>
            <a:endParaRPr lang="de-AT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3730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304800" y="1600200"/>
            <a:ext cx="86614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de-AT" dirty="0" err="1" smtClean="0"/>
              <a:t>Umsetzungsmassnahmen</a:t>
            </a:r>
            <a:r>
              <a:rPr lang="de-AT" dirty="0" smtClean="0"/>
              <a:t>: </a:t>
            </a:r>
          </a:p>
          <a:p>
            <a:pPr marL="0" indent="0">
              <a:buFontTx/>
              <a:buNone/>
            </a:pPr>
            <a:endParaRPr lang="de-AT" sz="1000" dirty="0" smtClean="0"/>
          </a:p>
          <a:p>
            <a:pPr lvl="1"/>
            <a:r>
              <a:rPr lang="de-AT" sz="2400" dirty="0" smtClean="0"/>
              <a:t>Schengener Informationssystem I und II (SIS I, SIS II)</a:t>
            </a:r>
          </a:p>
          <a:p>
            <a:pPr lvl="1">
              <a:buFontTx/>
              <a:buNone/>
            </a:pPr>
            <a:endParaRPr lang="de-AT" sz="800" dirty="0" smtClean="0"/>
          </a:p>
          <a:p>
            <a:pPr lvl="1"/>
            <a:r>
              <a:rPr lang="de-AT" sz="2400" dirty="0" smtClean="0"/>
              <a:t>Visainformationssystem (VIS)</a:t>
            </a:r>
          </a:p>
          <a:p>
            <a:pPr lvl="1">
              <a:buFontTx/>
              <a:buNone/>
            </a:pPr>
            <a:endParaRPr lang="de-AT" sz="800" dirty="0" smtClean="0"/>
          </a:p>
          <a:p>
            <a:pPr lvl="1"/>
            <a:r>
              <a:rPr lang="de-AT" sz="2400" dirty="0" smtClean="0"/>
              <a:t>Bildspeicherungssystem FADO </a:t>
            </a:r>
          </a:p>
          <a:p>
            <a:pPr lvl="1">
              <a:buFontTx/>
              <a:buNone/>
            </a:pPr>
            <a:endParaRPr lang="de-AT" sz="800" dirty="0" smtClean="0"/>
          </a:p>
          <a:p>
            <a:pPr lvl="1"/>
            <a:r>
              <a:rPr lang="de-AT" sz="2400" dirty="0" smtClean="0"/>
              <a:t>EURODAC-System</a:t>
            </a:r>
          </a:p>
          <a:p>
            <a:pPr lvl="1"/>
            <a:endParaRPr lang="de-AT" sz="800" dirty="0" smtClean="0"/>
          </a:p>
          <a:p>
            <a:pPr lvl="1"/>
            <a:r>
              <a:rPr lang="de-AT" sz="2400" dirty="0" smtClean="0"/>
              <a:t>Grenzschutzagentur </a:t>
            </a:r>
            <a:r>
              <a:rPr lang="de-AT" sz="2400" dirty="0" err="1" smtClean="0"/>
              <a:t>Frontex</a:t>
            </a:r>
            <a:endParaRPr lang="de-AT" sz="2400" dirty="0" smtClean="0"/>
          </a:p>
          <a:p>
            <a:pPr lvl="1"/>
            <a:endParaRPr lang="de-AT" sz="800" dirty="0" smtClean="0"/>
          </a:p>
          <a:p>
            <a:pPr lvl="1"/>
            <a:r>
              <a:rPr lang="de-AT" sz="2400" dirty="0" smtClean="0"/>
              <a:t>Europäisches Unterstützungsbüro für Asylfragen (EASO</a:t>
            </a:r>
            <a:r>
              <a:rPr lang="de-AT" sz="2400" dirty="0" smtClean="0"/>
              <a:t>)</a:t>
            </a:r>
          </a:p>
          <a:p>
            <a:pPr lvl="1"/>
            <a:r>
              <a:rPr lang="de-DE" sz="2400" dirty="0"/>
              <a:t>Strategischer Ausschuss für Einwanderungs-, Grenz- und Asylfragen (SAEGA</a:t>
            </a:r>
            <a:r>
              <a:rPr lang="de-DE" sz="2400" dirty="0" smtClean="0"/>
              <a:t>) im Rat der EU</a:t>
            </a:r>
            <a:endParaRPr lang="de-DE" sz="2400" dirty="0"/>
          </a:p>
          <a:p>
            <a:pPr lvl="1"/>
            <a:endParaRPr lang="de-AT" sz="2400" dirty="0" smtClean="0"/>
          </a:p>
          <a:p>
            <a:pPr marL="0" indent="0"/>
            <a:endParaRPr lang="de-A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5778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279400" y="1562100"/>
            <a:ext cx="86614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de-DE" sz="2400" b="1" u="sng" dirty="0" smtClean="0"/>
              <a:t>Aktuelle Maßnahmen </a:t>
            </a:r>
            <a:r>
              <a:rPr lang="de-DE" sz="2400" b="1" u="sng" dirty="0"/>
              <a:t>zum Umgang mit </a:t>
            </a:r>
            <a:r>
              <a:rPr lang="de-DE" sz="2400" b="1" u="sng" dirty="0" smtClean="0"/>
              <a:t>Flüchtlingen:</a:t>
            </a:r>
            <a:endParaRPr lang="de-AT" sz="2400" dirty="0" smtClean="0"/>
          </a:p>
          <a:p>
            <a:pPr lvl="0"/>
            <a:r>
              <a:rPr lang="de-DE" sz="2400" b="1" dirty="0" smtClean="0"/>
              <a:t>Finanzielle </a:t>
            </a:r>
            <a:r>
              <a:rPr lang="de-DE" sz="2400" b="1" dirty="0"/>
              <a:t>Hilfe</a:t>
            </a:r>
            <a:r>
              <a:rPr lang="de-DE" sz="2400" dirty="0"/>
              <a:t> zur Flüchtlingsbetreuung in </a:t>
            </a:r>
            <a:r>
              <a:rPr lang="de-DE" sz="2400" dirty="0" smtClean="0"/>
              <a:t>Drittstaaten</a:t>
            </a:r>
            <a:br>
              <a:rPr lang="de-DE" sz="2400" dirty="0" smtClean="0"/>
            </a:br>
            <a:r>
              <a:rPr lang="de-DE" sz="2000" dirty="0" smtClean="0"/>
              <a:t>(UN-Flüchtlingsorganisation</a:t>
            </a:r>
            <a:r>
              <a:rPr lang="de-DE" sz="2000" dirty="0"/>
              <a:t>, Welternährungsorganisation, Türkei, Serbien, Mazedonien)</a:t>
            </a:r>
          </a:p>
          <a:p>
            <a:pPr lvl="0"/>
            <a:r>
              <a:rPr lang="de-DE" sz="2400" dirty="0"/>
              <a:t>Errichtung von </a:t>
            </a:r>
            <a:r>
              <a:rPr lang="de-DE" sz="2400" b="1" dirty="0"/>
              <a:t>Hotspots</a:t>
            </a:r>
            <a:r>
              <a:rPr lang="de-DE" sz="2400" dirty="0"/>
              <a:t> in Italien und Griechenland zur Erstaufnahme von </a:t>
            </a:r>
            <a:r>
              <a:rPr lang="de-DE" sz="2400" dirty="0" err="1"/>
              <a:t>AsylwerberInnen</a:t>
            </a:r>
            <a:endParaRPr lang="de-DE" sz="2400" dirty="0"/>
          </a:p>
          <a:p>
            <a:pPr lvl="0"/>
            <a:r>
              <a:rPr lang="de-DE" sz="2400" dirty="0"/>
              <a:t>Erhöhung der </a:t>
            </a:r>
            <a:r>
              <a:rPr lang="de-DE" sz="2400" b="1" dirty="0"/>
              <a:t>Maßnahmen zum Grenzschutz und zur Überwachung der </a:t>
            </a:r>
            <a:r>
              <a:rPr lang="de-DE" sz="2400" b="1" dirty="0" smtClean="0"/>
              <a:t>Flüchtlingsrouten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000" dirty="0" smtClean="0"/>
              <a:t>(</a:t>
            </a:r>
            <a:r>
              <a:rPr lang="de-DE" sz="2000" dirty="0" err="1" smtClean="0"/>
              <a:t>Eurosur</a:t>
            </a:r>
            <a:r>
              <a:rPr lang="de-DE" sz="2000" dirty="0" smtClean="0"/>
              <a:t>-Verordnung </a:t>
            </a:r>
            <a:r>
              <a:rPr lang="de-DE" sz="2000" dirty="0"/>
              <a:t>zur Regelung des Einsatzes von Drohnen und Satelliten zur Lokalisierung sowie Erhöhung der Mittel für Missionen im Rahmen von </a:t>
            </a:r>
            <a:r>
              <a:rPr lang="de-DE" sz="2000" dirty="0" err="1"/>
              <a:t>Frontex</a:t>
            </a:r>
            <a:r>
              <a:rPr lang="de-DE" sz="2000" dirty="0"/>
              <a:t>, Triton, Poseidon)</a:t>
            </a:r>
          </a:p>
          <a:p>
            <a:pPr lvl="0"/>
            <a:r>
              <a:rPr lang="de-DE" sz="2400" b="1" dirty="0"/>
              <a:t>Aufteilungsschlüssel</a:t>
            </a:r>
            <a:r>
              <a:rPr lang="de-DE" sz="2400" dirty="0"/>
              <a:t> für die Verteilung von Flüchtlingen</a:t>
            </a:r>
          </a:p>
          <a:p>
            <a:pPr lvl="0"/>
            <a:r>
              <a:rPr lang="de-DE" sz="2400" b="1" dirty="0"/>
              <a:t>Verstärkte Zusammenarbeit mit Drittländern im Bereich Rückübernahme</a:t>
            </a:r>
            <a:r>
              <a:rPr lang="de-DE" sz="2400" dirty="0"/>
              <a:t> sowie Ausverhandlung neuer Abkommen</a:t>
            </a:r>
          </a:p>
          <a:p>
            <a:pPr marL="0" indent="0"/>
            <a:endParaRPr lang="de-AT" sz="2400" dirty="0" smtClean="0"/>
          </a:p>
        </p:txBody>
      </p:sp>
    </p:spTree>
    <p:extLst>
      <p:ext uri="{BB962C8B-B14F-4D97-AF65-F5344CB8AC3E}">
        <p14:creationId xmlns:p14="http://schemas.microsoft.com/office/powerpoint/2010/main" val="15066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pic>
        <p:nvPicPr>
          <p:cNvPr id="9218" name="Picture 2" descr="http://images.derstandard.at/t/12/2015/05/14/5CCF14A0-58C1-4F1D-B5D2-7C1B89BA52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" r="3902" b="43228"/>
          <a:stretch/>
        </p:blipFill>
        <p:spPr bwMode="auto">
          <a:xfrm>
            <a:off x="114299" y="1747838"/>
            <a:ext cx="4301333" cy="389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mages.derstandard.at/t/12/2015/05/14/5CCF14A0-58C1-4F1D-B5D2-7C1B89BA52E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56550" r="7182" b="3337"/>
          <a:stretch/>
        </p:blipFill>
        <p:spPr bwMode="auto">
          <a:xfrm>
            <a:off x="4489065" y="2674938"/>
            <a:ext cx="4413636" cy="293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28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5778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indent="0">
              <a:buFontTx/>
              <a:buNone/>
            </a:pPr>
            <a:r>
              <a:rPr lang="de-AT" dirty="0" smtClean="0"/>
              <a:t>„FESTUNG EUROPA“</a:t>
            </a:r>
          </a:p>
          <a:p>
            <a:pPr marL="0" indent="0">
              <a:buFontTx/>
              <a:buNone/>
            </a:pPr>
            <a:endParaRPr lang="de-AT" dirty="0" smtClean="0"/>
          </a:p>
          <a:p>
            <a:pPr marL="0" indent="0"/>
            <a:r>
              <a:rPr lang="de-AT" sz="2800" dirty="0" smtClean="0"/>
              <a:t> Zustrom von Asylwerbern </a:t>
            </a:r>
            <a:r>
              <a:rPr lang="de-AT" sz="2800" dirty="0" smtClean="0"/>
              <a:t>abwehren</a:t>
            </a:r>
            <a:br>
              <a:rPr lang="de-AT" sz="2800" dirty="0" smtClean="0"/>
            </a:br>
            <a:r>
              <a:rPr lang="de-AT" sz="2800" dirty="0" smtClean="0"/>
              <a:t>   </a:t>
            </a:r>
            <a:r>
              <a:rPr lang="de-AT" sz="2400" dirty="0" smtClean="0"/>
              <a:t>(Außengrenzen stärker bewachen,</a:t>
            </a:r>
            <a:r>
              <a:rPr lang="de-AT" sz="2400" dirty="0"/>
              <a:t> </a:t>
            </a:r>
            <a:r>
              <a:rPr lang="de-AT" sz="2400" dirty="0" smtClean="0"/>
              <a:t>Zusammenarbeit mit </a:t>
            </a:r>
            <a:br>
              <a:rPr lang="de-AT" sz="2400" dirty="0" smtClean="0"/>
            </a:br>
            <a:r>
              <a:rPr lang="de-AT" sz="2400" dirty="0" smtClean="0"/>
              <a:t>     Drittstaaten)</a:t>
            </a:r>
            <a:endParaRPr lang="de-AT" sz="2400" dirty="0" smtClean="0"/>
          </a:p>
          <a:p>
            <a:pPr marL="0" indent="0"/>
            <a:endParaRPr lang="de-AT" sz="800" dirty="0" smtClean="0"/>
          </a:p>
          <a:p>
            <a:pPr marL="0" indent="0"/>
            <a:r>
              <a:rPr lang="de-AT" sz="2800" dirty="0" smtClean="0"/>
              <a:t> Flüchtlingsschutz vor Ort</a:t>
            </a:r>
          </a:p>
          <a:p>
            <a:pPr marL="0" indent="0"/>
            <a:endParaRPr lang="de-AT" sz="900" dirty="0" smtClean="0"/>
          </a:p>
          <a:p>
            <a:pPr marL="0" indent="0"/>
            <a:r>
              <a:rPr lang="de-AT" sz="2800" dirty="0" smtClean="0"/>
              <a:t> </a:t>
            </a:r>
            <a:r>
              <a:rPr lang="de-AT" sz="2800" dirty="0" smtClean="0"/>
              <a:t>Schlepperwesen bekämpfen</a:t>
            </a:r>
            <a:endParaRPr lang="de-AT" sz="2800" dirty="0" smtClean="0"/>
          </a:p>
          <a:p>
            <a:pPr marL="0" indent="0"/>
            <a:endParaRPr lang="de-A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Asylpolitik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pic>
        <p:nvPicPr>
          <p:cNvPr id="67586" name="Picture 10" descr="schengenrau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52563"/>
            <a:ext cx="7735888" cy="5424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910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4000" b="1" dirty="0" smtClean="0">
                <a:solidFill>
                  <a:srgbClr val="D1D1F0"/>
                </a:solidFill>
              </a:rPr>
              <a:t>(1a) </a:t>
            </a:r>
            <a:r>
              <a:rPr lang="de-AT" sz="3600" b="1" dirty="0">
                <a:solidFill>
                  <a:srgbClr val="D1D1F0"/>
                </a:solidFill>
              </a:rPr>
              <a:t>historischer Kontext</a:t>
            </a:r>
            <a:r>
              <a:rPr lang="de-AT" sz="3600" b="1" dirty="0" smtClean="0">
                <a:solidFill>
                  <a:srgbClr val="D1D1F0"/>
                </a:solidFill>
              </a:rPr>
              <a:t/>
            </a:r>
            <a:br>
              <a:rPr lang="de-AT" sz="3600" b="1" dirty="0" smtClean="0">
                <a:solidFill>
                  <a:srgbClr val="D1D1F0"/>
                </a:solidFill>
              </a:rPr>
            </a:br>
            <a:r>
              <a:rPr lang="de-AT" sz="3600" b="1" dirty="0" smtClean="0">
                <a:solidFill>
                  <a:srgbClr val="D1D1F0"/>
                </a:solidFill>
              </a:rPr>
              <a:t>	</a:t>
            </a:r>
            <a:r>
              <a:rPr lang="de-AT" sz="2800" b="1" dirty="0" smtClean="0">
                <a:solidFill>
                  <a:srgbClr val="D1D1F0"/>
                </a:solidFill>
              </a:rPr>
              <a:t>TERRORISMUS in Europa</a:t>
            </a:r>
          </a:p>
        </p:txBody>
      </p:sp>
      <p:sp>
        <p:nvSpPr>
          <p:cNvPr id="32770" name="Text Box 5"/>
          <p:cNvSpPr txBox="1">
            <a:spLocks noChangeArrowheads="1"/>
          </p:cNvSpPr>
          <p:nvPr/>
        </p:nvSpPr>
        <p:spPr bwMode="auto">
          <a:xfrm>
            <a:off x="355600" y="1600200"/>
            <a:ext cx="4064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 dirty="0"/>
              <a:t>Terroranschlag bei den Olympischen Sommerspielen in München 1972</a:t>
            </a:r>
          </a:p>
        </p:txBody>
      </p:sp>
      <p:sp>
        <p:nvSpPr>
          <p:cNvPr id="32771" name="AutoShape 7" descr="2Q=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2772" name="AutoShape 9" descr="2Q==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32773" name="Picture 11" descr="Abschied vom Terror: Für die Opfer iherer Anschläge haben die Eta-Erklärenden keine Worte übri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0100" y="2222500"/>
            <a:ext cx="3543300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4" name="Picture 17" descr="IRA Terroris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4762500"/>
            <a:ext cx="25146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5" name="Text Box 18"/>
          <p:cNvSpPr txBox="1">
            <a:spLocks noChangeArrowheads="1"/>
          </p:cNvSpPr>
          <p:nvPr/>
        </p:nvSpPr>
        <p:spPr bwMode="auto">
          <a:xfrm>
            <a:off x="4516438" y="1590675"/>
            <a:ext cx="4627562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 dirty="0"/>
              <a:t>Baskische Terrorgruppe</a:t>
            </a:r>
            <a:br>
              <a:rPr lang="de-AT" dirty="0"/>
            </a:br>
            <a:r>
              <a:rPr lang="de-AT" dirty="0" err="1"/>
              <a:t>Euskadi</a:t>
            </a:r>
            <a:r>
              <a:rPr lang="de-AT" dirty="0"/>
              <a:t> </a:t>
            </a:r>
            <a:r>
              <a:rPr lang="de-AT" dirty="0" err="1"/>
              <a:t>Ta</a:t>
            </a:r>
            <a:r>
              <a:rPr lang="de-AT" dirty="0"/>
              <a:t> </a:t>
            </a:r>
            <a:r>
              <a:rPr lang="de-AT" dirty="0" err="1"/>
              <a:t>Askatasuna</a:t>
            </a:r>
            <a:r>
              <a:rPr lang="de-AT" dirty="0"/>
              <a:t> (ETA)</a:t>
            </a:r>
          </a:p>
        </p:txBody>
      </p:sp>
      <p:sp>
        <p:nvSpPr>
          <p:cNvPr id="32776" name="Text Box 19"/>
          <p:cNvSpPr txBox="1">
            <a:spLocks noChangeArrowheads="1"/>
          </p:cNvSpPr>
          <p:nvPr/>
        </p:nvSpPr>
        <p:spPr bwMode="auto">
          <a:xfrm>
            <a:off x="355600" y="4362450"/>
            <a:ext cx="406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/>
              <a:t>Irish Republican Army (IRA)</a:t>
            </a:r>
          </a:p>
        </p:txBody>
      </p:sp>
      <p:pic>
        <p:nvPicPr>
          <p:cNvPr id="32777" name="Picture 21" descr="ANd9GcQjuZiu2fyNVKoAMJE4X7IONGPK6gRW2OdftNWsUco2WpZHVdj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7525" y="2222500"/>
            <a:ext cx="3571875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8" name="Picture 23" descr="&lt;b&gt;September:&lt;/b&gt; Durch eine Polizeipanne wird die Wohnung, in der Schleyer zunächst festgehalten wird, nicht entdeckt. Die RAF-Täter fliehen mit ihm ins Ausland. (Foto: AP)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84700" y="4854575"/>
            <a:ext cx="1884363" cy="200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9" name="Text Box 24"/>
          <p:cNvSpPr txBox="1">
            <a:spLocks noChangeArrowheads="1"/>
          </p:cNvSpPr>
          <p:nvPr/>
        </p:nvSpPr>
        <p:spPr bwMode="auto">
          <a:xfrm>
            <a:off x="4521200" y="4408488"/>
            <a:ext cx="2971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/>
              <a:t>Rote Armee Fraktion (RAF)</a:t>
            </a:r>
          </a:p>
        </p:txBody>
      </p:sp>
      <p:pic>
        <p:nvPicPr>
          <p:cNvPr id="32780" name="Picture 26" descr="&lt;b&gt;5. September:&lt;/b&gt; In Köln entführt das &quot;Kommando Siegfried Hauser&quot; den Arbeitgeberpräsidenten Hanns-Martin Schleyer. Mit ihm als Geisel wollen die Terroristen die bereits inhaftierten RAF-Mitglieder freipressen. (Foto: AP) 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69063" y="5016500"/>
            <a:ext cx="2501900" cy="153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Visapolitik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6802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0" y="2133601"/>
            <a:ext cx="9144000" cy="30607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AT" dirty="0" smtClean="0"/>
              <a:t>Auf Basis des Schengener Abkommens (1985)</a:t>
            </a:r>
          </a:p>
          <a:p>
            <a:pPr marL="990600" lvl="1" indent="-533400">
              <a:buFontTx/>
              <a:buNone/>
            </a:pPr>
            <a:endParaRPr lang="de-AT" sz="900" dirty="0" smtClean="0"/>
          </a:p>
          <a:p>
            <a:pPr marL="990600" lvl="1" indent="-533400"/>
            <a:r>
              <a:rPr lang="de-AT" dirty="0" smtClean="0"/>
              <a:t>Schengener Durchführungsübereinkommen (1990)</a:t>
            </a:r>
          </a:p>
          <a:p>
            <a:pPr marL="990600" lvl="1" indent="-533400">
              <a:buFontTx/>
              <a:buNone/>
            </a:pPr>
            <a:endParaRPr lang="de-AT" sz="900" dirty="0" smtClean="0"/>
          </a:p>
          <a:p>
            <a:pPr marL="990600" lvl="1" indent="-533400"/>
            <a:r>
              <a:rPr lang="de-AT" dirty="0" smtClean="0"/>
              <a:t>Übernahme des „Schengen </a:t>
            </a:r>
            <a:r>
              <a:rPr lang="de-AT" dirty="0" err="1" smtClean="0"/>
              <a:t>Acquis</a:t>
            </a:r>
            <a:r>
              <a:rPr lang="de-AT" dirty="0" smtClean="0"/>
              <a:t>“ durch den Vertrag von Amsterdam 1999 (Art. 62)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Visapolitik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7826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228600" y="1549400"/>
            <a:ext cx="86614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>
              <a:buFontTx/>
              <a:buNone/>
            </a:pPr>
            <a:r>
              <a:rPr lang="de-AT" dirty="0" smtClean="0"/>
              <a:t>Kernpunkte einer gemeinsamen Visapolitik:</a:t>
            </a:r>
          </a:p>
          <a:p>
            <a:pPr marL="990600" lvl="1" indent="-533400">
              <a:buFontTx/>
              <a:buNone/>
            </a:pPr>
            <a:endParaRPr lang="de-AT" sz="900" dirty="0" smtClean="0"/>
          </a:p>
          <a:p>
            <a:pPr marL="990600" lvl="1" indent="-533400"/>
            <a:r>
              <a:rPr lang="de-AT" dirty="0" smtClean="0"/>
              <a:t>Visalistenverordnung (2001)</a:t>
            </a:r>
          </a:p>
          <a:p>
            <a:pPr marL="990600" lvl="1" indent="-533400"/>
            <a:endParaRPr lang="de-AT" sz="900" dirty="0" smtClean="0"/>
          </a:p>
          <a:p>
            <a:pPr marL="990600" lvl="1" indent="-533400"/>
            <a:r>
              <a:rPr lang="de-AT" dirty="0" smtClean="0"/>
              <a:t>Ausstellung eines „Schengen-Visums</a:t>
            </a:r>
            <a:r>
              <a:rPr lang="de-AT" dirty="0" smtClean="0"/>
              <a:t>“ </a:t>
            </a:r>
            <a:br>
              <a:rPr lang="de-AT" dirty="0" smtClean="0"/>
            </a:br>
            <a:r>
              <a:rPr lang="de-AT" sz="2400" dirty="0" smtClean="0"/>
              <a:t>(berechtigt für einen Aufenthalt von 90 Tagen)</a:t>
            </a:r>
            <a:endParaRPr lang="de-AT" sz="2400" dirty="0" smtClean="0"/>
          </a:p>
          <a:p>
            <a:pPr marL="990600" lvl="1" indent="-533400"/>
            <a:endParaRPr lang="de-AT" sz="900" dirty="0" smtClean="0"/>
          </a:p>
          <a:p>
            <a:pPr marL="990600" lvl="1" indent="-533400"/>
            <a:r>
              <a:rPr lang="de-AT" dirty="0" smtClean="0"/>
              <a:t>Sicherheitsstandards bei Visa-Dokumenten</a:t>
            </a:r>
          </a:p>
          <a:p>
            <a:pPr marL="990600" lvl="1" indent="-533400"/>
            <a:endParaRPr lang="de-AT" sz="900" dirty="0" smtClean="0"/>
          </a:p>
          <a:p>
            <a:pPr marL="990600" lvl="1" indent="-533400"/>
            <a:r>
              <a:rPr lang="de-AT" dirty="0" smtClean="0"/>
              <a:t>Informationsdatenbank</a:t>
            </a:r>
          </a:p>
          <a:p>
            <a:pPr lvl="2"/>
            <a:r>
              <a:rPr lang="de-AT" dirty="0" smtClean="0"/>
              <a:t>Schengen Informationssystem (SIS)</a:t>
            </a:r>
          </a:p>
          <a:p>
            <a:pPr lvl="2"/>
            <a:r>
              <a:rPr lang="de-AT" dirty="0" smtClean="0"/>
              <a:t>Visa Informationssystem (VIS)</a:t>
            </a:r>
          </a:p>
          <a:p>
            <a:pPr lvl="2">
              <a:buFontTx/>
              <a:buNone/>
            </a:pPr>
            <a:endParaRPr lang="de-AT" sz="900" dirty="0" smtClean="0"/>
          </a:p>
          <a:p>
            <a:pPr marL="990600" lvl="1" indent="-533400"/>
            <a:r>
              <a:rPr lang="de-AT" dirty="0" smtClean="0"/>
              <a:t>Visaerleichterung für Drittstaatsangehörige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Einwanderungspolitik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8850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0" y="1473200"/>
            <a:ext cx="91440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>
              <a:buFontTx/>
              <a:buNone/>
            </a:pPr>
            <a:r>
              <a:rPr lang="de-AT" sz="2400" smtClean="0"/>
              <a:t>Demographischer Wandel: 2060 fehlen 50 Mio. Erwerbstätige!!</a:t>
            </a:r>
          </a:p>
          <a:p>
            <a:pPr marL="990600" lvl="1" indent="-533400"/>
            <a:endParaRPr lang="de-AT" smtClean="0"/>
          </a:p>
        </p:txBody>
      </p:sp>
      <p:pic>
        <p:nvPicPr>
          <p:cNvPr id="78851" name="Picture 5" descr="bildschirmfoto-2012-07-05-um-14-37-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2089150"/>
            <a:ext cx="7454900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Einwanderungspolitik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79874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0" y="1473200"/>
            <a:ext cx="91440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>
              <a:buFontTx/>
              <a:buNone/>
            </a:pPr>
            <a:endParaRPr lang="de-AT" sz="2000" i="1" smtClean="0"/>
          </a:p>
          <a:p>
            <a:pPr marL="990600" lvl="1" indent="-533400">
              <a:buFontTx/>
              <a:buNone/>
            </a:pPr>
            <a:r>
              <a:rPr lang="de-AT" sz="2400" i="1" smtClean="0"/>
              <a:t>Vertrag von Lissabon 2009 (Art. 79; 80):</a:t>
            </a:r>
          </a:p>
          <a:p>
            <a:pPr marL="990600" lvl="1" indent="-533400">
              <a:buFontTx/>
              <a:buNone/>
            </a:pPr>
            <a:endParaRPr lang="de-AT" sz="2400" i="1" smtClean="0"/>
          </a:p>
          <a:p>
            <a:pPr marL="990600" lvl="1" indent="-533400">
              <a:buFontTx/>
              <a:buNone/>
            </a:pPr>
            <a:r>
              <a:rPr lang="de-AT" sz="2000" i="1" smtClean="0"/>
              <a:t>„Die EU hat die Befugnis, die Bedingungen für die Einreise und den</a:t>
            </a:r>
          </a:p>
          <a:p>
            <a:pPr marL="990600" lvl="1" indent="-533400">
              <a:buFontTx/>
              <a:buNone/>
            </a:pPr>
            <a:r>
              <a:rPr lang="de-AT" sz="2000" i="1" smtClean="0"/>
              <a:t>Aufenthalt von Drittstaatsangehörigen zu Zwecken der </a:t>
            </a:r>
            <a:r>
              <a:rPr lang="de-AT" sz="2000" i="1" u="sng" smtClean="0"/>
              <a:t>Beschäftigung</a:t>
            </a:r>
            <a:r>
              <a:rPr lang="de-AT" sz="2000" i="1" smtClean="0"/>
              <a:t>,</a:t>
            </a:r>
          </a:p>
          <a:p>
            <a:pPr marL="990600" lvl="1" indent="-533400">
              <a:buFontTx/>
              <a:buNone/>
            </a:pPr>
            <a:r>
              <a:rPr lang="de-AT" sz="2000" i="1" smtClean="0"/>
              <a:t>des </a:t>
            </a:r>
            <a:r>
              <a:rPr lang="de-AT" sz="2000" i="1" u="sng" smtClean="0"/>
              <a:t>Studiums</a:t>
            </a:r>
            <a:r>
              <a:rPr lang="de-AT" sz="2000" i="1" smtClean="0"/>
              <a:t> oder der </a:t>
            </a:r>
            <a:r>
              <a:rPr lang="de-AT" sz="2000" i="1" u="sng" smtClean="0"/>
              <a:t>Familienzusammenführung</a:t>
            </a:r>
            <a:r>
              <a:rPr lang="de-AT" sz="2000" i="1" smtClean="0"/>
              <a:t> zu präzisieren.</a:t>
            </a:r>
          </a:p>
          <a:p>
            <a:pPr marL="990600" lvl="1" indent="-533400">
              <a:buFontTx/>
              <a:buNone/>
            </a:pPr>
            <a:r>
              <a:rPr lang="de-AT" sz="2000" i="1" smtClean="0"/>
              <a:t>Den Mitgliedstaaten fällt dabei weiterhin das Recht zu, festzulegen,</a:t>
            </a:r>
          </a:p>
          <a:p>
            <a:pPr marL="990600" lvl="1" indent="-533400">
              <a:buFontTx/>
              <a:buNone/>
            </a:pPr>
            <a:r>
              <a:rPr lang="de-AT" sz="2000" i="1" smtClean="0"/>
              <a:t>wie viele Menschen aus Drittländern in ihr Hoheitsgebiet einreisen dürfen,</a:t>
            </a:r>
          </a:p>
          <a:p>
            <a:pPr marL="990600" lvl="1" indent="-533400">
              <a:buFontTx/>
              <a:buNone/>
            </a:pPr>
            <a:r>
              <a:rPr lang="de-AT" sz="2000" i="1" smtClean="0"/>
              <a:t> um dort Arbeit zu suchen.“</a:t>
            </a:r>
          </a:p>
          <a:p>
            <a:pPr marL="990600" lvl="1" indent="-533400"/>
            <a:endParaRPr lang="de-AT" sz="2000" i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3200" b="1" smtClean="0">
                <a:solidFill>
                  <a:srgbClr val="D1D1F0"/>
                </a:solidFill>
              </a:rPr>
              <a:t>(2a) Einwanderungspolitik</a:t>
            </a:r>
            <a:br>
              <a:rPr lang="de-AT" sz="3200" b="1" smtClean="0">
                <a:solidFill>
                  <a:srgbClr val="D1D1F0"/>
                </a:solidFill>
              </a:rPr>
            </a:br>
            <a:endParaRPr lang="de-AT" sz="2800" b="1" smtClean="0">
              <a:solidFill>
                <a:srgbClr val="D1D1F0"/>
              </a:solidFill>
            </a:endParaRPr>
          </a:p>
        </p:txBody>
      </p:sp>
      <p:sp>
        <p:nvSpPr>
          <p:cNvPr id="80898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0" y="1384300"/>
            <a:ext cx="91440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>
              <a:buFontTx/>
              <a:buNone/>
            </a:pPr>
            <a:endParaRPr lang="de-AT" sz="2000" i="1" dirty="0" smtClean="0"/>
          </a:p>
          <a:p>
            <a:pPr marL="990600" lvl="1" indent="-533400">
              <a:buFontTx/>
              <a:buNone/>
            </a:pPr>
            <a:r>
              <a:rPr lang="de-AT" b="1" dirty="0" smtClean="0"/>
              <a:t>EU Richtlinien zur Regelung von Einwanderung:</a:t>
            </a:r>
          </a:p>
          <a:p>
            <a:pPr marL="990600" lvl="1" indent="-533400">
              <a:buFontTx/>
              <a:buNone/>
            </a:pPr>
            <a:endParaRPr lang="de-AT" sz="900" dirty="0" smtClean="0"/>
          </a:p>
          <a:p>
            <a:pPr marL="990600" lvl="1" indent="-533400"/>
            <a:r>
              <a:rPr lang="de-AT" sz="2400" dirty="0" smtClean="0"/>
              <a:t>Familienzusammenführung (2003)</a:t>
            </a:r>
          </a:p>
          <a:p>
            <a:pPr marL="990600" lvl="1" indent="-533400"/>
            <a:r>
              <a:rPr lang="de-AT" sz="2400" dirty="0" smtClean="0"/>
              <a:t>Rechtstellung der langfristig aufenthaltsberechtigten Drittstaatsangehörigen (2003)</a:t>
            </a:r>
          </a:p>
          <a:p>
            <a:pPr marL="990600" lvl="1" indent="-533400"/>
            <a:r>
              <a:rPr lang="de-AT" sz="2400" dirty="0" smtClean="0"/>
              <a:t>Zulassung von Drittstaatsangehörigen zum Zwecke des Studiums, Schüleraustauschs, unbezahlter Ausbildungs-maßnahme und eines Freiwilligendienst (2004)</a:t>
            </a:r>
          </a:p>
          <a:p>
            <a:pPr marL="990600" lvl="1" indent="-533400"/>
            <a:r>
              <a:rPr lang="de-AT" sz="2400" dirty="0" smtClean="0"/>
              <a:t>Zulassung von wissenschaftlichem Personal (2005)</a:t>
            </a:r>
          </a:p>
          <a:p>
            <a:pPr marL="990600" lvl="1" indent="-533400"/>
            <a:r>
              <a:rPr lang="de-AT" sz="2400" dirty="0" smtClean="0"/>
              <a:t>„EU-Blue-Card“ Richtlinie (2009)</a:t>
            </a:r>
          </a:p>
          <a:p>
            <a:pPr marL="990600" lvl="1" indent="-533400"/>
            <a:r>
              <a:rPr lang="de-AT" sz="2400" dirty="0" smtClean="0"/>
              <a:t>Verfahrensrichtlinie für eine kombinierte Aufenthalts- und Arbeitsgenehmigung (2011)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(2a) Einwanderungspolitik</a:t>
            </a:r>
            <a:br>
              <a:rPr lang="de-AT" sz="2800" b="1" smtClean="0">
                <a:solidFill>
                  <a:srgbClr val="D1D1F0"/>
                </a:solidFill>
              </a:rPr>
            </a:br>
            <a:r>
              <a:rPr lang="de-AT" sz="2800" b="1" smtClean="0">
                <a:solidFill>
                  <a:srgbClr val="D1D1F0"/>
                </a:solidFill>
              </a:rPr>
              <a:t>        „Rot-Weiß-Rot“-Karte</a:t>
            </a:r>
            <a:br>
              <a:rPr lang="de-AT" sz="2800" b="1" smtClean="0">
                <a:solidFill>
                  <a:srgbClr val="D1D1F0"/>
                </a:solidFill>
              </a:rPr>
            </a:br>
            <a:endParaRPr lang="de-AT" sz="2400" b="1" smtClean="0">
              <a:solidFill>
                <a:srgbClr val="D1D1F0"/>
              </a:solidFill>
            </a:endParaRPr>
          </a:p>
        </p:txBody>
      </p:sp>
      <p:sp>
        <p:nvSpPr>
          <p:cNvPr id="81922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19100" y="15494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/>
            <a:r>
              <a:rPr lang="de-DE" sz="2400" dirty="0" smtClean="0"/>
              <a:t>Kriterien geleitetes</a:t>
            </a:r>
            <a:r>
              <a:rPr lang="de-DE" sz="2400" dirty="0" smtClean="0"/>
              <a:t> </a:t>
            </a:r>
            <a:r>
              <a:rPr lang="de-DE" sz="2400" dirty="0" smtClean="0"/>
              <a:t>Zuwanderungssystem für qualifizierte Arbeitskräfte</a:t>
            </a:r>
            <a:r>
              <a:rPr lang="de-AT" sz="2400" dirty="0" smtClean="0"/>
              <a:t> </a:t>
            </a:r>
          </a:p>
          <a:p>
            <a:pPr marL="990600" lvl="1" indent="-533400"/>
            <a:r>
              <a:rPr lang="de-DE" sz="2400" dirty="0" smtClean="0"/>
              <a:t>mit Juli 2011 in Kraft getreten</a:t>
            </a:r>
          </a:p>
          <a:p>
            <a:pPr marL="990600" lvl="1" indent="-533400"/>
            <a:endParaRPr lang="de-DE" sz="500" dirty="0" smtClean="0"/>
          </a:p>
          <a:p>
            <a:pPr marL="990600" lvl="1" indent="-533400">
              <a:buFontTx/>
              <a:buNone/>
            </a:pPr>
            <a:r>
              <a:rPr lang="de-DE" u="sng" dirty="0" smtClean="0"/>
              <a:t>In zwei Varianten ausgestellt:</a:t>
            </a:r>
          </a:p>
          <a:p>
            <a:pPr marL="990600" lvl="1" indent="-533400">
              <a:buFontTx/>
              <a:buNone/>
            </a:pPr>
            <a:endParaRPr lang="de-AT" sz="500" u="sng" dirty="0" smtClean="0"/>
          </a:p>
          <a:p>
            <a:pPr marL="990600" lvl="1" indent="-533400"/>
            <a:r>
              <a:rPr lang="de-DE" sz="2400" b="1" dirty="0" smtClean="0"/>
              <a:t>RWR-Karte</a:t>
            </a:r>
            <a:r>
              <a:rPr lang="de-DE" sz="2400" dirty="0" smtClean="0"/>
              <a:t/>
            </a:r>
            <a:br>
              <a:rPr lang="de-DE" sz="2400" dirty="0" smtClean="0"/>
            </a:br>
            <a:r>
              <a:rPr lang="de-DE" sz="2400" dirty="0" smtClean="0"/>
              <a:t>berechtigt zur Niederlassung und zur Beschäftigung bei einem bestimmten Arbeitgeber</a:t>
            </a:r>
          </a:p>
          <a:p>
            <a:pPr marL="990600" lvl="1" indent="-533400"/>
            <a:r>
              <a:rPr lang="de-DE" sz="2400" b="1" dirty="0" smtClean="0"/>
              <a:t>RWR-Karte plus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2400" dirty="0" smtClean="0"/>
              <a:t>berechtigt zur Niederlassung und zum unbeschränkten Arbeitsmarktzugang</a:t>
            </a:r>
            <a:endParaRPr lang="de-AT" sz="2400" dirty="0" smtClean="0"/>
          </a:p>
          <a:p>
            <a:pPr marL="990600" lvl="1" indent="-533400">
              <a:buFontTx/>
              <a:buNone/>
            </a:pPr>
            <a:endParaRPr lang="de-A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(2a) Einwanderungspolitik</a:t>
            </a:r>
            <a:br>
              <a:rPr lang="de-AT" sz="2800" b="1" smtClean="0">
                <a:solidFill>
                  <a:srgbClr val="D1D1F0"/>
                </a:solidFill>
              </a:rPr>
            </a:br>
            <a:r>
              <a:rPr lang="de-AT" sz="2800" b="1" smtClean="0">
                <a:solidFill>
                  <a:srgbClr val="D1D1F0"/>
                </a:solidFill>
              </a:rPr>
              <a:t>        „Rot-Weiß-Rot“-Karte</a:t>
            </a:r>
            <a:br>
              <a:rPr lang="de-AT" sz="2800" b="1" smtClean="0">
                <a:solidFill>
                  <a:srgbClr val="D1D1F0"/>
                </a:solidFill>
              </a:rPr>
            </a:br>
            <a:endParaRPr lang="de-AT" sz="2400" b="1" smtClean="0">
              <a:solidFill>
                <a:srgbClr val="D1D1F0"/>
              </a:solidFill>
            </a:endParaRPr>
          </a:p>
        </p:txBody>
      </p:sp>
      <p:sp>
        <p:nvSpPr>
          <p:cNvPr id="82946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19100" y="15494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990600" lvl="1" indent="-533400">
              <a:buFontTx/>
              <a:buNone/>
            </a:pPr>
            <a:r>
              <a:rPr lang="de-DE" dirty="0" smtClean="0"/>
              <a:t>Die wichtigsten Kriterien sind:</a:t>
            </a:r>
          </a:p>
          <a:p>
            <a:pPr marL="990600" lvl="1" indent="-533400"/>
            <a:r>
              <a:rPr lang="de-DE" sz="2400" b="1" dirty="0" smtClean="0"/>
              <a:t>Fachkräfte in Mangelberufen</a:t>
            </a:r>
            <a:br>
              <a:rPr lang="de-DE" sz="2400" b="1" dirty="0" smtClean="0"/>
            </a:br>
            <a:r>
              <a:rPr lang="de-DE" sz="2000" dirty="0" smtClean="0"/>
              <a:t>Als Mangelberufe gelten Berufe, für die pro gemeldete offene Stelle höchstens 1,5 Arbeitslose vorgemerkt sind („</a:t>
            </a:r>
            <a:r>
              <a:rPr lang="de-DE" sz="2000" dirty="0" err="1" smtClean="0"/>
              <a:t>Stellenandrangziffer</a:t>
            </a:r>
            <a:r>
              <a:rPr lang="de-DE" sz="2000" dirty="0" smtClean="0"/>
              <a:t>“) z.B. Metallverarbeitende Berufe, </a:t>
            </a:r>
            <a:r>
              <a:rPr lang="de-DE" sz="2000" dirty="0" err="1" smtClean="0"/>
              <a:t>TischlerInnen</a:t>
            </a:r>
            <a:r>
              <a:rPr lang="de-DE" sz="2000" dirty="0" smtClean="0"/>
              <a:t>, </a:t>
            </a:r>
            <a:r>
              <a:rPr lang="de-DE" sz="2000" dirty="0" err="1" smtClean="0"/>
              <a:t>TechnikerInnen</a:t>
            </a:r>
            <a:r>
              <a:rPr lang="de-DE" sz="2000" dirty="0" smtClean="0"/>
              <a:t>, Elektroinstallateure)</a:t>
            </a:r>
            <a:endParaRPr lang="de-AT" sz="2000" dirty="0" smtClean="0"/>
          </a:p>
          <a:p>
            <a:pPr marL="990600" lvl="1" indent="-533400"/>
            <a:r>
              <a:rPr lang="de-DE" sz="2400" b="1" dirty="0" smtClean="0"/>
              <a:t>International anerkannter Bildungsabschluss</a:t>
            </a:r>
            <a:endParaRPr lang="de-AT" sz="2400" b="1" dirty="0" smtClean="0"/>
          </a:p>
          <a:p>
            <a:pPr marL="990600" lvl="1" indent="-533400"/>
            <a:r>
              <a:rPr lang="de-DE" sz="2400" b="1" dirty="0" smtClean="0"/>
              <a:t>Sprachkenntnisse</a:t>
            </a:r>
            <a:endParaRPr lang="de-AT" sz="2400" b="1" dirty="0" smtClean="0"/>
          </a:p>
          <a:p>
            <a:pPr marL="990600" lvl="1" indent="-533400"/>
            <a:r>
              <a:rPr lang="de-DE" sz="2400" b="1" dirty="0" smtClean="0"/>
              <a:t>Erforderliche Mindestentlohnung (brutto)</a:t>
            </a:r>
            <a:r>
              <a:rPr lang="de-AT" sz="2400" b="1" dirty="0" smtClean="0"/>
              <a:t/>
            </a:r>
            <a:br>
              <a:rPr lang="de-AT" sz="2400" b="1" dirty="0" smtClean="0"/>
            </a:br>
            <a:r>
              <a:rPr lang="de-DE" sz="2000" dirty="0" smtClean="0"/>
              <a:t>unter 30-Jährige: 50 % (</a:t>
            </a:r>
            <a:r>
              <a:rPr lang="de-DE" sz="2000" dirty="0" smtClean="0"/>
              <a:t>2015: 2.325 </a:t>
            </a:r>
            <a:r>
              <a:rPr lang="de-DE" sz="2000" dirty="0" smtClean="0"/>
              <a:t>EUR)</a:t>
            </a:r>
            <a:br>
              <a:rPr lang="de-DE" sz="2000" dirty="0" smtClean="0"/>
            </a:br>
            <a:r>
              <a:rPr lang="de-DE" sz="2000" dirty="0" smtClean="0"/>
              <a:t>über 30-Jährige: 60 % (</a:t>
            </a:r>
            <a:r>
              <a:rPr lang="de-DE" sz="2000" dirty="0" smtClean="0"/>
              <a:t>2015: 2.790 </a:t>
            </a:r>
            <a:r>
              <a:rPr lang="de-DE" sz="2000" dirty="0" smtClean="0"/>
              <a:t>EUR) der ASVG-Höchstbeitragsgrundlage</a:t>
            </a:r>
            <a:endParaRPr lang="de-AT" sz="2000" dirty="0" smtClean="0"/>
          </a:p>
          <a:p>
            <a:pPr marL="990600" lvl="1" indent="-533400"/>
            <a:r>
              <a:rPr lang="de-DE" sz="2400" b="1" dirty="0" smtClean="0"/>
              <a:t>Ausländische </a:t>
            </a:r>
            <a:r>
              <a:rPr lang="de-DE" sz="2400" b="1" dirty="0" err="1" smtClean="0"/>
              <a:t>AbsolventInnen</a:t>
            </a:r>
            <a:r>
              <a:rPr lang="de-DE" sz="2400" b="1" dirty="0" smtClean="0"/>
              <a:t> österreichischer Unis und FHs</a:t>
            </a:r>
            <a:br>
              <a:rPr lang="de-DE" sz="2400" b="1" dirty="0" smtClean="0"/>
            </a:br>
            <a:endParaRPr lang="de-AT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203200" y="274638"/>
            <a:ext cx="8483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(2b) Justizielle und Polizeiliche</a:t>
            </a:r>
            <a:br>
              <a:rPr lang="de-AT" sz="2800" b="1" smtClean="0">
                <a:solidFill>
                  <a:srgbClr val="D1D1F0"/>
                </a:solidFill>
              </a:rPr>
            </a:br>
            <a:r>
              <a:rPr lang="de-AT" sz="2800" b="1" smtClean="0">
                <a:solidFill>
                  <a:srgbClr val="D1D1F0"/>
                </a:solidFill>
              </a:rPr>
              <a:t>Zusammenarbeit in Strafsachen (PJZS)</a:t>
            </a:r>
            <a:br>
              <a:rPr lang="de-AT" sz="2800" b="1" smtClean="0">
                <a:solidFill>
                  <a:srgbClr val="D1D1F0"/>
                </a:solidFill>
              </a:rPr>
            </a:br>
            <a:endParaRPr lang="de-AT" sz="2400" b="1" smtClean="0">
              <a:solidFill>
                <a:srgbClr val="D1D1F0"/>
              </a:solidFill>
            </a:endParaRPr>
          </a:p>
        </p:txBody>
      </p:sp>
      <p:sp>
        <p:nvSpPr>
          <p:cNvPr id="83970" name="Inhaltsplatzhalter 2"/>
          <p:cNvSpPr>
            <a:spLocks/>
          </p:cNvSpPr>
          <p:nvPr/>
        </p:nvSpPr>
        <p:spPr bwMode="auto">
          <a:xfrm>
            <a:off x="419100" y="15494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90600" lvl="1" indent="-533400" eaLnBrk="0" hangingPunct="0">
              <a:spcBef>
                <a:spcPct val="20000"/>
              </a:spcBef>
            </a:pPr>
            <a:r>
              <a:rPr lang="de-DE" sz="2800"/>
              <a:t>Vertrag von Lissabon 2009:</a:t>
            </a:r>
          </a:p>
          <a:p>
            <a:pPr marL="990600" lvl="1" indent="-533400" eaLnBrk="0" hangingPunct="0">
              <a:spcBef>
                <a:spcPct val="20000"/>
              </a:spcBef>
            </a:pPr>
            <a:endParaRPr lang="de-DE" sz="900"/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/>
              <a:t>Zusammenarbeit der Strafverfolgungsbehörden</a:t>
            </a:r>
            <a:br>
              <a:rPr lang="de-DE" sz="2400"/>
            </a:br>
            <a:r>
              <a:rPr lang="de-DE" sz="2400"/>
              <a:t>(e.g. Europol, Europäische Polizeiakademie</a:t>
            </a:r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endParaRPr lang="de-DE" sz="800"/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/>
              <a:t>Zusammenarbeit der Strafjustizbehörden</a:t>
            </a:r>
            <a:br>
              <a:rPr lang="de-DE" sz="2400"/>
            </a:br>
            <a:r>
              <a:rPr lang="de-DE" sz="2400"/>
              <a:t>(e.g. Eurojust, Europäische Justizielle Netz (EJN))</a:t>
            </a:r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endParaRPr lang="de-DE" sz="800"/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/>
              <a:t>Informations- und Datenaustausch</a:t>
            </a:r>
            <a:br>
              <a:rPr lang="de-DE" sz="2400"/>
            </a:br>
            <a:r>
              <a:rPr lang="de-DE" sz="2400"/>
              <a:t>(e.g. SIS, VIS, Bankdaten, Melderegister, …)</a:t>
            </a:r>
          </a:p>
          <a:p>
            <a:pPr marL="990600" lvl="1" indent="-533400" eaLnBrk="0" hangingPunct="0">
              <a:spcBef>
                <a:spcPct val="20000"/>
              </a:spcBef>
            </a:pPr>
            <a:endParaRPr lang="de-DE" sz="800"/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/>
              <a:t>Harmonisierung der Strafvorschriften</a:t>
            </a:r>
            <a:endParaRPr lang="de-AT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203200" y="274638"/>
            <a:ext cx="8483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(2b) Justizielle und Polizeiliche</a:t>
            </a:r>
            <a:br>
              <a:rPr lang="de-AT" sz="2800" b="1" smtClean="0">
                <a:solidFill>
                  <a:srgbClr val="D1D1F0"/>
                </a:solidFill>
              </a:rPr>
            </a:br>
            <a:r>
              <a:rPr lang="de-AT" sz="2800" b="1" smtClean="0">
                <a:solidFill>
                  <a:srgbClr val="D1D1F0"/>
                </a:solidFill>
              </a:rPr>
              <a:t>Zusammenarbeit in Strafsachen (PJZS)</a:t>
            </a:r>
            <a:br>
              <a:rPr lang="de-AT" sz="2800" b="1" smtClean="0">
                <a:solidFill>
                  <a:srgbClr val="D1D1F0"/>
                </a:solidFill>
              </a:rPr>
            </a:br>
            <a:endParaRPr lang="de-AT" sz="2400" b="1" smtClean="0">
              <a:solidFill>
                <a:srgbClr val="D1D1F0"/>
              </a:solidFill>
            </a:endParaRPr>
          </a:p>
        </p:txBody>
      </p:sp>
      <p:sp>
        <p:nvSpPr>
          <p:cNvPr id="84994" name="Inhaltsplatzhalter 2"/>
          <p:cNvSpPr>
            <a:spLocks/>
          </p:cNvSpPr>
          <p:nvPr/>
        </p:nvSpPr>
        <p:spPr bwMode="auto">
          <a:xfrm>
            <a:off x="0" y="1511300"/>
            <a:ext cx="9144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990600" lvl="1" indent="-533400" eaLnBrk="0" hangingPunct="0">
              <a:spcBef>
                <a:spcPct val="20000"/>
              </a:spcBef>
            </a:pPr>
            <a:r>
              <a:rPr lang="de-DE" sz="3200" dirty="0"/>
              <a:t>Maßnahmen:</a:t>
            </a:r>
          </a:p>
          <a:p>
            <a:pPr marL="990600" lvl="1" indent="-533400" eaLnBrk="0" hangingPunct="0">
              <a:spcBef>
                <a:spcPct val="20000"/>
              </a:spcBef>
            </a:pPr>
            <a:endParaRPr lang="de-DE" sz="1000" dirty="0"/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 dirty="0"/>
              <a:t>Europäischer Haftbefehl (2003)</a:t>
            </a:r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 dirty="0"/>
              <a:t>Gegenseitige Anerkennung von Entscheidungen</a:t>
            </a:r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 dirty="0"/>
              <a:t>Erleichterung von Auslieferungen</a:t>
            </a:r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 dirty="0"/>
              <a:t>Angleichung der Strafverfahrensrechte</a:t>
            </a:r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 dirty="0"/>
              <a:t>Einheitliche Datenschutzbestimmungen zum Schutz personenbezogener Daten (2008)</a:t>
            </a:r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 dirty="0"/>
              <a:t>Gemeinsame Ermittlungsteams (2002)</a:t>
            </a:r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 dirty="0"/>
              <a:t>Prävention von Geldwäsche (2005)</a:t>
            </a:r>
          </a:p>
          <a:p>
            <a:pPr marL="990600" lvl="1" indent="-533400" eaLnBrk="0" hangingPunct="0">
              <a:spcBef>
                <a:spcPct val="20000"/>
              </a:spcBef>
              <a:buFontTx/>
              <a:buChar char="–"/>
            </a:pPr>
            <a:r>
              <a:rPr lang="de-DE" sz="2400" dirty="0"/>
              <a:t>Ständiger Ausschuss </a:t>
            </a:r>
            <a:r>
              <a:rPr lang="de-DE" sz="2400" dirty="0" smtClean="0"/>
              <a:t>im Rat der EU für </a:t>
            </a:r>
            <a:r>
              <a:rPr lang="de-DE" sz="2400" dirty="0"/>
              <a:t>die operative Zusammenarbeit im Bereich der inneren Sicherheit (COSI) (2010)</a:t>
            </a:r>
            <a:endParaRPr lang="de-AT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2800" b="1" smtClean="0">
                <a:solidFill>
                  <a:srgbClr val="D1D1F0"/>
                </a:solidFill>
              </a:rPr>
              <a:t>(2c) Justizielle Zusammenarbeit</a:t>
            </a:r>
            <a:br>
              <a:rPr lang="de-AT" sz="2800" b="1" smtClean="0">
                <a:solidFill>
                  <a:srgbClr val="D1D1F0"/>
                </a:solidFill>
              </a:rPr>
            </a:br>
            <a:r>
              <a:rPr lang="de-AT" sz="2800" b="1" smtClean="0">
                <a:solidFill>
                  <a:srgbClr val="D1D1F0"/>
                </a:solidFill>
              </a:rPr>
              <a:t>        in Zivilsachen (JZZ)</a:t>
            </a:r>
            <a:br>
              <a:rPr lang="de-AT" sz="2800" b="1" smtClean="0">
                <a:solidFill>
                  <a:srgbClr val="D1D1F0"/>
                </a:solidFill>
              </a:rPr>
            </a:br>
            <a:endParaRPr lang="de-AT" sz="2400" b="1" smtClean="0">
              <a:solidFill>
                <a:srgbClr val="D1D1F0"/>
              </a:solidFill>
            </a:endParaRPr>
          </a:p>
        </p:txBody>
      </p:sp>
      <p:sp>
        <p:nvSpPr>
          <p:cNvPr id="86018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82600" y="1803400"/>
            <a:ext cx="82296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de-AT" sz="2400" smtClean="0"/>
              <a:t>grenzüberschreitende zivilrechtliche Rechtsverfolgung</a:t>
            </a:r>
          </a:p>
          <a:p>
            <a:pPr eaLnBrk="1" hangingPunct="1">
              <a:lnSpc>
                <a:spcPct val="90000"/>
              </a:lnSpc>
            </a:pPr>
            <a:r>
              <a:rPr lang="de-AT" sz="2400" smtClean="0"/>
              <a:t>Zustellung gerichtlicher Schriftstücke</a:t>
            </a:r>
          </a:p>
          <a:p>
            <a:pPr eaLnBrk="1" hangingPunct="1">
              <a:lnSpc>
                <a:spcPct val="90000"/>
              </a:lnSpc>
            </a:pPr>
            <a:r>
              <a:rPr lang="de-AT" sz="2400" smtClean="0"/>
              <a:t>Beweismittelerhebung</a:t>
            </a:r>
            <a:r>
              <a:rPr lang="de-AT" sz="2400" smtClean="0">
                <a:solidFill>
                  <a:schemeClr val="accent2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de-DE" sz="2400" smtClean="0"/>
              <a:t>Gegenseitigen Anerkennung und Vollstreckung gerichtlicher und außergerichtlicher Entscheidungen</a:t>
            </a:r>
          </a:p>
          <a:p>
            <a:r>
              <a:rPr lang="de-DE" sz="2400" smtClean="0"/>
              <a:t>direkte justizielle Zusammenarbeit zwischen einzelstaatlichen Gerichten (z.B. Zustellung gerichtlicher Schriftstücken Beweismittelerhebung)</a:t>
            </a:r>
          </a:p>
          <a:p>
            <a:r>
              <a:rPr lang="de-DE" sz="2400" smtClean="0"/>
              <a:t>Harmonisierung der nationalen Rechts- und Verwaltungssysteme um dadurch den Zugang zum Recht zu erleichtern</a:t>
            </a:r>
            <a:endParaRPr lang="de-AT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4000" b="1" dirty="0" smtClean="0">
                <a:solidFill>
                  <a:srgbClr val="D1D1F0"/>
                </a:solidFill>
              </a:rPr>
              <a:t>(1a) </a:t>
            </a:r>
            <a:r>
              <a:rPr lang="de-AT" sz="3600" b="1" dirty="0">
                <a:solidFill>
                  <a:srgbClr val="D1D1F0"/>
                </a:solidFill>
              </a:rPr>
              <a:t>historischer Kontext</a:t>
            </a:r>
            <a:r>
              <a:rPr lang="de-AT" sz="3600" b="1" dirty="0" smtClean="0">
                <a:solidFill>
                  <a:srgbClr val="D1D1F0"/>
                </a:solidFill>
              </a:rPr>
              <a:t/>
            </a:r>
            <a:br>
              <a:rPr lang="de-AT" sz="3600" b="1" dirty="0" smtClean="0">
                <a:solidFill>
                  <a:srgbClr val="D1D1F0"/>
                </a:solidFill>
              </a:rPr>
            </a:br>
            <a:r>
              <a:rPr lang="de-AT" sz="3600" b="1" dirty="0" smtClean="0">
                <a:solidFill>
                  <a:srgbClr val="D1D1F0"/>
                </a:solidFill>
              </a:rPr>
              <a:t>	</a:t>
            </a:r>
            <a:r>
              <a:rPr lang="de-AT" sz="2800" b="1" dirty="0" smtClean="0">
                <a:solidFill>
                  <a:srgbClr val="D1D1F0"/>
                </a:solidFill>
              </a:rPr>
              <a:t>TERRORISMUS in Österreich</a:t>
            </a:r>
          </a:p>
        </p:txBody>
      </p:sp>
      <p:pic>
        <p:nvPicPr>
          <p:cNvPr id="33794" name="Picture 5" descr="opec_ueberfall_dap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22700" y="2057400"/>
            <a:ext cx="44323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9" descr="129246760214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057400"/>
            <a:ext cx="285750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6" name="Text Box 16"/>
          <p:cNvSpPr txBox="1">
            <a:spLocks noChangeArrowheads="1"/>
          </p:cNvSpPr>
          <p:nvPr/>
        </p:nvSpPr>
        <p:spPr bwMode="auto">
          <a:xfrm>
            <a:off x="355600" y="1600200"/>
            <a:ext cx="36957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/>
              <a:t>OPEC-Geiselnahme 1975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454400" y="4394200"/>
            <a:ext cx="5524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 Verhandlungen mit Bundeskanzler Kreisky</a:t>
            </a:r>
            <a:br>
              <a:rPr lang="de-DE" dirty="0" smtClean="0"/>
            </a:br>
            <a:r>
              <a:rPr lang="de-DE" dirty="0" smtClean="0"/>
              <a:t>und Innenminister Rösch, wurde den Geiselnehmern samt </a:t>
            </a:r>
            <a:r>
              <a:rPr lang="de-DE" dirty="0"/>
              <a:t>G</a:t>
            </a:r>
            <a:r>
              <a:rPr lang="de-DE" dirty="0" smtClean="0"/>
              <a:t>eiseln freies Geleit nach Algier/Tripolis versprochen und dafür ein Personenflugzeug zur Verfügung gestellt. Für Empörung sorgte, dass Innenminister Rösch sich per Handschlag vom</a:t>
            </a:r>
            <a:br>
              <a:rPr lang="de-DE" dirty="0" smtClean="0"/>
            </a:br>
            <a:r>
              <a:rPr lang="de-DE" dirty="0" smtClean="0"/>
              <a:t>Anführer, </a:t>
            </a:r>
            <a:r>
              <a:rPr lang="de-DE" dirty="0" err="1" smtClean="0"/>
              <a:t>Ilich</a:t>
            </a:r>
            <a:r>
              <a:rPr lang="de-DE" dirty="0" smtClean="0"/>
              <a:t> </a:t>
            </a:r>
            <a:r>
              <a:rPr lang="de-DE" dirty="0"/>
              <a:t>Ramírez Sánchez, der auch als </a:t>
            </a:r>
            <a:r>
              <a:rPr lang="de-DE" i="1" dirty="0" smtClean="0"/>
              <a:t>Carlos </a:t>
            </a:r>
            <a:r>
              <a:rPr lang="de-DE" i="1" dirty="0"/>
              <a:t>der Schakal</a:t>
            </a:r>
            <a:r>
              <a:rPr lang="de-DE" dirty="0"/>
              <a:t> bekannt </a:t>
            </a:r>
            <a:r>
              <a:rPr lang="de-DE" dirty="0" smtClean="0"/>
              <a:t>war, verabschiedete.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b="1" smtClean="0">
                <a:solidFill>
                  <a:srgbClr val="D1D1F0"/>
                </a:solidFill>
              </a:rPr>
              <a:t>Mögliche Prf.-Fragen</a:t>
            </a:r>
          </a:p>
        </p:txBody>
      </p:sp>
      <p:sp>
        <p:nvSpPr>
          <p:cNvPr id="87042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457200" y="1841500"/>
            <a:ext cx="85090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AT" sz="2000" dirty="0" smtClean="0"/>
              <a:t>Erläutern </a:t>
            </a:r>
            <a:r>
              <a:rPr lang="de-AT" sz="2000" dirty="0"/>
              <a:t>Sie die </a:t>
            </a:r>
            <a:r>
              <a:rPr lang="de-AT" sz="2000" b="1" dirty="0"/>
              <a:t>Entstehung und die Entwicklung </a:t>
            </a:r>
            <a:r>
              <a:rPr lang="de-AT" sz="2000" dirty="0"/>
              <a:t>der Gemeinsamen Justiz- &amp; Innenpolitik der </a:t>
            </a:r>
            <a:r>
              <a:rPr lang="de-AT" sz="2000" dirty="0" smtClean="0"/>
              <a:t>EU.</a:t>
            </a:r>
          </a:p>
          <a:p>
            <a:r>
              <a:rPr lang="de-AT" sz="2000" dirty="0" smtClean="0"/>
              <a:t>Welche </a:t>
            </a:r>
            <a:r>
              <a:rPr lang="de-AT" sz="2000" b="1" dirty="0"/>
              <a:t>Abkommen und Verträge </a:t>
            </a:r>
            <a:r>
              <a:rPr lang="de-AT" sz="2000" dirty="0"/>
              <a:t>liegen der gemeinsamen EU Politik zu Grunde? Wie hat sich </a:t>
            </a:r>
            <a:r>
              <a:rPr lang="de-AT" sz="2000" dirty="0" smtClean="0"/>
              <a:t>der </a:t>
            </a:r>
            <a:r>
              <a:rPr lang="de-AT" sz="2000" dirty="0"/>
              <a:t>Politikbereich seit dem Vertrag von Maastricht weiterentwickelt?</a:t>
            </a:r>
          </a:p>
          <a:p>
            <a:r>
              <a:rPr lang="de-AT" sz="2000" dirty="0" smtClean="0"/>
              <a:t>Welche </a:t>
            </a:r>
            <a:r>
              <a:rPr lang="de-AT" sz="2000" b="1" dirty="0"/>
              <a:t>Ziele und Aufgaben </a:t>
            </a:r>
            <a:r>
              <a:rPr lang="de-AT" sz="2000" dirty="0"/>
              <a:t>verfolgt die Gemeinsame Justiz- &amp; Innenpolitik der EU? Nennen Sie konkrete </a:t>
            </a:r>
            <a:r>
              <a:rPr lang="de-AT" sz="2000" b="1" dirty="0"/>
              <a:t>Beispiele</a:t>
            </a:r>
            <a:r>
              <a:rPr lang="de-AT" sz="2000" dirty="0"/>
              <a:t>, wie diese umgesetzt werden?</a:t>
            </a:r>
          </a:p>
          <a:p>
            <a:r>
              <a:rPr lang="de-AT" sz="2000" b="1" dirty="0" smtClean="0"/>
              <a:t>Welche Programme </a:t>
            </a:r>
            <a:r>
              <a:rPr lang="de-AT" sz="2000" dirty="0"/>
              <a:t>sollen die Umsetzung des gemeinsamen Raumes für Freiheit, Sicherheit und des Rechts (RFSR) unterstützen? Was sind die Kernpunkte dieses RFSR?</a:t>
            </a:r>
          </a:p>
          <a:p>
            <a:r>
              <a:rPr lang="de-AT" sz="2000" dirty="0" smtClean="0"/>
              <a:t>Wie </a:t>
            </a:r>
            <a:r>
              <a:rPr lang="de-AT" sz="2000" dirty="0"/>
              <a:t>hängt die Umsetzung der </a:t>
            </a:r>
            <a:r>
              <a:rPr lang="de-AT" sz="2000" b="1" dirty="0"/>
              <a:t>4 Freiheiten und der Unionsbürgerschaft </a:t>
            </a:r>
            <a:r>
              <a:rPr lang="de-AT" sz="2000" dirty="0"/>
              <a:t>mit der Entwicklung der Gemeinsamen Innen- und Justizpolitik zusammen</a:t>
            </a:r>
            <a:r>
              <a:rPr lang="de-AT" sz="2000" dirty="0" smtClean="0"/>
              <a:t>?</a:t>
            </a:r>
            <a:endParaRPr lang="de-AT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b="1" smtClean="0">
                <a:solidFill>
                  <a:srgbClr val="D1D1F0"/>
                </a:solidFill>
              </a:rPr>
              <a:t>Mögliche Prf.-Fragen</a:t>
            </a:r>
          </a:p>
        </p:txBody>
      </p:sp>
      <p:sp>
        <p:nvSpPr>
          <p:cNvPr id="87042" name="Inhaltsplatzhalter 2"/>
          <p:cNvSpPr>
            <a:spLocks noGrp="1"/>
          </p:cNvSpPr>
          <p:nvPr>
            <p:ph idx="4294967295"/>
          </p:nvPr>
        </p:nvSpPr>
        <p:spPr bwMode="auto">
          <a:xfrm>
            <a:off x="254000" y="1549400"/>
            <a:ext cx="8712200" cy="45259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de-AT" sz="2000" dirty="0" smtClean="0"/>
              <a:t>Welche </a:t>
            </a:r>
            <a:r>
              <a:rPr lang="de-AT" sz="2000" dirty="0"/>
              <a:t>Bereiche werden durch die gemeinsame Justiz- und Innenpolitik geregelt? Gehen Sie dabei spezifisch auf die Bereiche </a:t>
            </a:r>
            <a:r>
              <a:rPr lang="de-AT" sz="2000" b="1" dirty="0"/>
              <a:t>grenzenlose Mobilität und Reisefreiheit, Asylpolitik, legale Arbeitsmigration, Bekämpfung des organisierten Verbrechens und des int. Terrorismus</a:t>
            </a:r>
            <a:r>
              <a:rPr lang="de-AT" sz="2000" dirty="0"/>
              <a:t> ein.</a:t>
            </a:r>
          </a:p>
          <a:p>
            <a:r>
              <a:rPr lang="de-AT" sz="2000" dirty="0" smtClean="0"/>
              <a:t>Nach welchen </a:t>
            </a:r>
            <a:r>
              <a:rPr lang="de-AT" sz="2000" b="1" dirty="0" smtClean="0"/>
              <a:t>4 Prinzipien ist die EU Asylpolitik </a:t>
            </a:r>
            <a:r>
              <a:rPr lang="de-AT" sz="2000" dirty="0" smtClean="0"/>
              <a:t>aufgebaut?</a:t>
            </a:r>
            <a:endParaRPr lang="de-AT" sz="2000" dirty="0"/>
          </a:p>
          <a:p>
            <a:r>
              <a:rPr lang="de-AT" sz="2000" dirty="0" smtClean="0"/>
              <a:t>Wie </a:t>
            </a:r>
            <a:r>
              <a:rPr lang="de-AT" sz="2000" dirty="0"/>
              <a:t>beurteilen Sie die </a:t>
            </a:r>
            <a:r>
              <a:rPr lang="de-AT" sz="2000" b="1" dirty="0" smtClean="0"/>
              <a:t>Personenfreizügigkeit </a:t>
            </a:r>
            <a:r>
              <a:rPr lang="de-AT" sz="2000" b="1" dirty="0"/>
              <a:t>innerhalb der EU</a:t>
            </a:r>
            <a:r>
              <a:rPr lang="de-AT" sz="2000" dirty="0"/>
              <a:t>? Wo sehen Sie positive und negative Entwicklungen</a:t>
            </a:r>
            <a:r>
              <a:rPr lang="de-AT" sz="2000" dirty="0" smtClean="0"/>
              <a:t>?</a:t>
            </a:r>
          </a:p>
          <a:p>
            <a:r>
              <a:rPr lang="de-AT" sz="2000" dirty="0" smtClean="0"/>
              <a:t>Wie hängen das Schengen-Abkommen und das Dubliner-Übereinkommen zusammen?</a:t>
            </a:r>
            <a:endParaRPr lang="de-AT" sz="2000" dirty="0"/>
          </a:p>
          <a:p>
            <a:pPr marL="971550" lvl="1" indent="-514350"/>
            <a:endParaRPr lang="de-AT" sz="1800" dirty="0" smtClean="0"/>
          </a:p>
        </p:txBody>
      </p:sp>
    </p:spTree>
    <p:extLst>
      <p:ext uri="{BB962C8B-B14F-4D97-AF65-F5344CB8AC3E}">
        <p14:creationId xmlns:p14="http://schemas.microsoft.com/office/powerpoint/2010/main" val="42403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4000" b="1" dirty="0" smtClean="0">
                <a:solidFill>
                  <a:srgbClr val="D1D1F0"/>
                </a:solidFill>
              </a:rPr>
              <a:t>(1a) </a:t>
            </a:r>
            <a:r>
              <a:rPr lang="de-AT" sz="3600" b="1" dirty="0">
                <a:solidFill>
                  <a:srgbClr val="D1D1F0"/>
                </a:solidFill>
              </a:rPr>
              <a:t>historischer Kontext</a:t>
            </a:r>
            <a:r>
              <a:rPr lang="de-AT" sz="3600" b="1" dirty="0" smtClean="0">
                <a:solidFill>
                  <a:srgbClr val="D1D1F0"/>
                </a:solidFill>
              </a:rPr>
              <a:t/>
            </a:r>
            <a:br>
              <a:rPr lang="de-AT" sz="3600" b="1" dirty="0" smtClean="0">
                <a:solidFill>
                  <a:srgbClr val="D1D1F0"/>
                </a:solidFill>
              </a:rPr>
            </a:br>
            <a:r>
              <a:rPr lang="de-AT" sz="3600" b="1" dirty="0" smtClean="0">
                <a:solidFill>
                  <a:srgbClr val="D1D1F0"/>
                </a:solidFill>
              </a:rPr>
              <a:t>	</a:t>
            </a:r>
            <a:r>
              <a:rPr lang="de-AT" sz="2800" b="1" dirty="0" smtClean="0">
                <a:solidFill>
                  <a:srgbClr val="D1D1F0"/>
                </a:solidFill>
              </a:rPr>
              <a:t>TERRORISMUS in Österreich</a:t>
            </a:r>
          </a:p>
        </p:txBody>
      </p:sp>
      <p:sp>
        <p:nvSpPr>
          <p:cNvPr id="34818" name="Text Box 5"/>
          <p:cNvSpPr txBox="1">
            <a:spLocks noChangeArrowheads="1"/>
          </p:cNvSpPr>
          <p:nvPr/>
        </p:nvSpPr>
        <p:spPr bwMode="auto">
          <a:xfrm>
            <a:off x="355600" y="1600200"/>
            <a:ext cx="78232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 dirty="0" smtClean="0"/>
              <a:t>Terroranschlag </a:t>
            </a:r>
            <a:r>
              <a:rPr lang="de-AT" dirty="0"/>
              <a:t>am Flughafen Wien/Schwechat auf den Schalter der israelischen Fluglinie EL-AL am 27. Dezember </a:t>
            </a:r>
            <a:r>
              <a:rPr lang="de-AT" dirty="0" smtClean="0"/>
              <a:t>1985 durch eine palästinensische FATAH Splittergruppe</a:t>
            </a:r>
            <a:endParaRPr lang="de-AT" dirty="0"/>
          </a:p>
        </p:txBody>
      </p:sp>
      <p:pic>
        <p:nvPicPr>
          <p:cNvPr id="34819" name="Picture 7" descr="129005_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" y="2800350"/>
            <a:ext cx="29337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9" descr="Airport_Wien_Schwecha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9700" y="2800350"/>
            <a:ext cx="4432300" cy="294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4000" b="1" dirty="0" smtClean="0">
                <a:solidFill>
                  <a:srgbClr val="D1D1F0"/>
                </a:solidFill>
              </a:rPr>
              <a:t>(1a) </a:t>
            </a:r>
            <a:r>
              <a:rPr lang="de-AT" sz="3600" b="1" dirty="0">
                <a:solidFill>
                  <a:srgbClr val="D1D1F0"/>
                </a:solidFill>
              </a:rPr>
              <a:t>historischer Kontext</a:t>
            </a:r>
            <a:r>
              <a:rPr lang="de-AT" sz="3600" b="1" dirty="0" smtClean="0">
                <a:solidFill>
                  <a:srgbClr val="D1D1F0"/>
                </a:solidFill>
              </a:rPr>
              <a:t/>
            </a:r>
            <a:br>
              <a:rPr lang="de-AT" sz="3600" b="1" dirty="0" smtClean="0">
                <a:solidFill>
                  <a:srgbClr val="D1D1F0"/>
                </a:solidFill>
              </a:rPr>
            </a:br>
            <a:r>
              <a:rPr lang="de-AT" sz="3600" b="1" dirty="0" smtClean="0">
                <a:solidFill>
                  <a:srgbClr val="D1D1F0"/>
                </a:solidFill>
              </a:rPr>
              <a:t>	</a:t>
            </a:r>
            <a:r>
              <a:rPr lang="de-AT" sz="2800" b="1" dirty="0" smtClean="0">
                <a:solidFill>
                  <a:srgbClr val="D1D1F0"/>
                </a:solidFill>
              </a:rPr>
              <a:t>Auflösung des Ostblocks</a:t>
            </a:r>
          </a:p>
        </p:txBody>
      </p:sp>
      <p:sp>
        <p:nvSpPr>
          <p:cNvPr id="35842" name="Text Box 3"/>
          <p:cNvSpPr txBox="1">
            <a:spLocks noChangeArrowheads="1"/>
          </p:cNvSpPr>
          <p:nvPr/>
        </p:nvSpPr>
        <p:spPr bwMode="auto">
          <a:xfrm>
            <a:off x="355600" y="1600200"/>
            <a:ext cx="8331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 dirty="0"/>
              <a:t>Zusammenbruch der Sowjetunion (1989/1990) und von Jugoslawien (</a:t>
            </a:r>
            <a:r>
              <a:rPr lang="de-AT" dirty="0" smtClean="0"/>
              <a:t>1991-99)</a:t>
            </a:r>
            <a:endParaRPr lang="de-AT" dirty="0"/>
          </a:p>
        </p:txBody>
      </p:sp>
      <p:sp>
        <p:nvSpPr>
          <p:cNvPr id="35843" name="AutoShape 4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5844" name="AutoShape 5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5845" name="AutoShape 6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14338" name="Picture 2" descr="http://media.heimatundwelt.de/omeda/501/100273_220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1" y="2051051"/>
            <a:ext cx="5080000" cy="473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data:image/jpeg;base64,/9j/4AAQSkZJRgABAQAAAQABAAD/2wCEAAkGBxMTEhUTExMVFRUWFhgXGBUWGB4gHhsfGRgYHx4eIBcaHiggIB0lHh0XITEhJSkrLi4uGCAzODMtNygtLisBCgoKDg0OGxAQGy0lICUtLS0tLS0tLS0vLS0rLS0tLS0tLS0tLS0tLS0tLS0tLy0tLS0tLS0tLS0tLS0tLS0tLf/AABEIAQcAwAMBIgACEQEDEQH/xAAbAAACAwEBAQAAAAAAAAAAAAAABQMEBgIBB//EAD8QAAIBAwMCBAUCBAQFAwUBAAECEQADIQQSMUFRBRMiYQYycYGRUqEUI0KxcpLR8BUzYoLBU9LxFkNzsuEH/8QAGgEAAgMBAQAAAAAAAAAAAAAABAUAAgMBBv/EACoRAAICAQQBBAIBBQEAAAAAAAABAgMRBBIhMUEFEyJRMmGhM0JScZEU/9oADAMBAAIRAxEAPwD6jrXBtEhsGMjqCQDB9xIqa6620Jg7UWYUEmFHRRk/QVnPhfR7gzSABchljnaEZZPSD+xrr4w8Re3sVbhtQDcNyRGMAEHBXqQfatfae/YjFXL21NljS/F+kuOqLcMttCsyMFJcgKu4iNxJwKfV878FV71+yqoyqCt13UDagUzsO4dcCBn6V9EqXQUHhMlNkpxy1gqa/U3EH8u01wkGIKgA9N25gY+k1jPij4h1P8PDI+lfzORlmW3ltgMBpgcHI9jNbt7gGSQPqYpP8Sa+2tt7YYecbZ2DqN0gMD0GDn2qkFl4xkvN4Wc4EniXxktwLYtA77iKWugDy4IG4Kxncc7cjr7UutWwoCjgCBUmrvvddbjmNq7QgiB94+v59q5pxpafbjz2JNZf7suOkFFFcXQYwQD3ImiW8AiWTpjGav6Dwa5dkvutJBA4Dn3gg7Rzzn2pHrSrAQGRdgDMWJ3PtlokQAIPByeAMTqtJevbNPGFIg7Ga5IAXbuuG2TPzScZ60DfqJY+PAdTp1nkuafwSwjBgkkcFyWj6biYPuKsXtBab5raH3gf3FLLfiep5NmJ2wNj9jOfciASBAIJAmKNR4jqQpPkThsBWM/JAMZ6sJHbigtzzkL2eCj4udOWSzaCSSxcqo+UKRhiOSxGRnBzUtK/EbHk6tVVTFwDbM8JE5PYO3vgU0rSSS6YZo38OUFFFFVCwoooqECiiioQKKKKhDrwHWXFIRdu1ri8r3HqG6cQqk5niKbabwpbrrqbpZmYKyoT6U6j09SO56zWW091Uuozxs3bWmeGIB469PcEjrW6fUhW2nAgQe/0x0x1qauOyx48izRS31LPgnFe1X/jbf6v79yP/B/FcnXJMTiJnPcCBjP27UKGHWt0i3UKMAexKq0HuAwIn7VgjaCs4EYdx6VCjDEYUYAMTHvW31m29buWlcqWRl3KMiRyCcEiR+awWjSEUdlFH6BZk2LfUpYgkTVyoMmSI6Y4x1M5zNX/AAzRh97sCbdpSzAGCxAkLjIEZJ+lLbFgLuI5YljknnpnMDgUwVilNxXgWyqcYKT89EteB1V0uMu9UMlcZxAjdjmO31r2ptJoWvMUUKYAJLcDOOmTg49qlzioPc8IrUm5rB34h4i99QrKFTnYCc9pPWO3eqOp1NxbbKrlbZBY+qIaREYwOpIP2zTTxPwh7PqBLpAkx8pzPpH9PHeOtL3mMc8j6jj96xq9qyv4G03ZCfyNU+svHabWnLpMMztsaIOVtsJboIJXmrOn1auSBIYZKspUx3hhx7irOnvB1Vxwyhh9xNR6vRrciSQyztZTBE857HscYHakavafI0cF4FPxMo8tTBN0N/KjvyQSf6CAQfsQCYqlTbUeAWWAjcrDIZXbn9REwxPUkGetJbLEgyQYZlkcHaxEx7xP3oiqxTC9PwsElFFFahAUUUVCBRRRUIFFFFQgquLII71tPDr6ai2HIzG1lk4MZ/Y4PY1jCe9Ofg22xd7nqCRtAgwxJ+aZgkbSMdCKL10IuKfk8/6fOSm4+GaM6K3EbRyDj2ED9q9bRoeR+5xmcds1YrzcO9KhyLPG7app7rDBCNme8D94ArEWFMsSIyAB2AHbp9K03xbrlHloT6JV3HcB12j6EyfsKy9+8RHEmWb/AM9R1NNNBXJirXyT4XZcsa90Fy0ohbglnzgRG0dJPfpHGZEdQfxHTE4+n++fxQmonp9p9p5+kUfGna215F0pykkn4J60nwtYIts5EByCvcgDB+/b/Ws2a0/hWqbybVtF8xxaTcw9KKSoIljPQzAk8TyKW+pSlsUV5CtDFbmxsyggg8HBpDa+GVDeq4Wtj+mMn2LTkfYTTO6mpj0mxPur/wDu65HtznihV1MSfJmPlh+e26f3j7UrgrYZ28ZGEoxl2Q6jzFvMy23ZTZCrt2wGDOYhmEYI6RVBLutC7yjMwX/lTahouNjdiHKbYOFkGYpk2nvkhy6hlIi2pOwjO7cSJJg46CAYzXZ1pQ/zU8sHh53L9C0DafqI96o65LwaJlK2+qW5bBUspY+Yw2RGxc7Z3Tung8A4NUvENELNwbZ8u5wJJ2sJJGeARJA49JrRX9QiCXZVHEsQB+TSrWJ/FblS7ttoywybTucbW6g+kArxGSe1chPa8mtSblwLqKlveC3lW4Vu79oJtgqssY4ciBzgbdvvRpdBeuLu9NsHgOp3H3Ikbfoc/Si1qIYzkM2siorj1hijoUYZ6EHMSpHI45g5rutU01lFQpde8RK3xbjBjMHqrt83y/0/LyZ9qY1E9hTMqDME/wDbx+K6Qq/8XtY+bInjpsD/AHMEYEnnGDXv/FEwTwxQA4Pz8cGDntNSJ4faHCKMz94ifxA9qD4fax/LXHGK5yc5LFrwFtNftXCxaygJuM7SBi5PpaTMm2FIzj82vhbXhr95UBKOz3AYiIaAY6AiP8v1pdf+J2uWSjrbLF9nysQQBMqQdpcETEgiq2k1DpDW3ZSVie49wwj9q1rplYpZ7FNt8KnHHRsvH9U9uyWTmQs/pBMT/vvWINoEkn1Ekklskk9zVi7qbjAhrjsDBILEgwZHPGe0VDxHqUyCYHKweGB+0EYOaK09Kq4l2wTU3u7mGcI8VAOBXUUUEUYuOgFv7IVvqfbMe/4qRWB46UC2Jnr9TQlsDj/f5qza8EOq0fwzqE/hWKKAbbXAwgfMpOTHMjaZ7VldRq1UEyCRjaDknt/81Z+GdTctb9rJcDQzoeCW3FoccdgCDx0oDV4cVgO0UJbuuzW3PEyq2iULF1RoWB8zIvLMOr8VUs/Eii3uuI4YKWMBYIC3Wkergi2wzBmOmaiTxTTqNp0pS2fmOy3A45VSSRIGY6A8Zp2+jtMINtGXGCoIxMYj3P5NLuRi1t7Qu1HxFbTd6Lh2Oytt2f0o7lp3/KAjCOZxFTW/Fka4LRBJbeJgR6SwgjdOdp6Qc/SrY0duSfLSWmTtGZmZxnk/k1DrkVIdbaG5uCqxAxubmeYEkwOfvXHwcSy8IoWLSJqSk3MKBaVi5UYYvtJ9PBUZJIiOMU2qtpNIEkn1OZ3P3kkwJJgCcD2qzS+xpyyhtVFxikwoooqhoIvHrYF22wJLMCpXptWTu9juKj33DtVWnviGhW6pVgJg7W6qe4PIrOm7tbZcIVwYjjd2KzyCIOPpR2msWNplNcktFFFFFAoooqEE2u1JE3bryBELtA9QkAgKBLEHaMT0qG898sqJaNtiHb+eCghACTJBEZA3HAJXvX0LR+E2bYG22sgRuIlvyeprrxPw23fTZcWRIIOJUjggkYNXerxxBYQpjos/Kx5ZgtPdDqGEZ7Gesc1JUOutvYv3bZU+Xvm3IyAckzJ3LznnBp3Y8GBEu5PsogfnJ/tRUtbXCKcgWv0662bUccCrqFGWYwo6kxP9gT9qZafwdjl22/8ASsH8kj9h+aYafw60jBlQbgI3HJg85NWqXX+oTnxDhDrS+kV182fJ/wACXxTwlRaJtlg6wZksSByNpkce1I21qqo3uu49FMyfYc/6VtqjaypIYqsjgwJE9jVaNdOtNPkvqvSq7mnH4/6RlfCfNUHzAwWWIXymnJnLARj/AHFXxqU4nPaDP4iaf0TWT1TfgKjpVFJJme1TFkYBLjY42MJzkSQBkSPvWq0XiKOdsFGz6HEGB2jBHHBNVqqeIyFVwdpR1aYmBMNj/CTXPfbfJS7SKUcp8j8mOaz/AIx4nv8AL8q015BdVmZZg7QWUCAZ9QXOFkAEir1zQM2Hv3WU/MvpWfuiggdwDnFW7aBQFGAAAB7AQKrZemsIGq0rTzI6opZ47rLltU8oAsxYRAPy22YcsOoE+1QL4+rj0BsG36ip2Hc1sNDGOj4mOvY0NhhmUOqKTp8QIQWFtyFUs3y4AMd8ziIqzY8UV7vlhWHzeoxBKMQQD1OJjtFTDJlF+qviek8201vdtJiGiYIIPEjt3FWqW+Oa1rSoVIG54LMJCjax7iCTAE96kU2+CPoWeIaN7MNuNy3tJckKCp9MGBHp+bueK5o1Gou3QoubNqwSEn1EcEzwAc7c5jOKKZ1Ke35GLx4CiiitDhsaKKKFMBV8QWlK25AMXVgETyGB/aT9qjr3xyyVIv8AzLbU7l/SOS65iQJnqQMcQeaxs7D9Ljae0UUVmFBRXC3FJIBBI5APH1HSupqEPaK8JivahArl1BBBEgiCD1muqiv3doECSSFVe5Pv+59gahxk/hVwlCpMm2dknqAAVJPfaVn3mrtVPD9KybixBZ2k7RgQAMTngc1brNg5FqNOjiHRXAMwyg/3rz+FSSdiyQATtEwOBMdKmoqHCC1o7aghbaKCIICgAjsQBxRa0ltSCttFIEAqoEDtgcVPRUIFcXrQZWU8MCD9xXdVhbN26UDsqIoL7cFi87QGjAABJjORXM45ON4RmEfZbYHm1uUjj5JHB4kAEexFNtP4LfcgNttrElgQxPYAY/J7cZw6HgWmkN5KFhHqIkmOJJyfvNMa0nrZNJRMDK+J+CtaQXEZ7kH+YpE4M5UKJEYxnA75pejgiQQQeorb3kLKQGKkgjcsSJHIkESPcGsK9s2SUuBtwY5hjvJM7gc7i3MSTJNbaS9yypMhrf41ZiG/H+H/ANy1yPEEicxjp3UmfwDVhbYHAA+30/0H4rwWVH9K/gdo/titTAra4pctXAx2qAdzGMbcznGCKXaVyUQt8xVSfqQJ/em+o0qtba2RhgQfv1nnnM0m0jNG1/nQ7HjqQBngcyDx1rKwM0j5aJ6KKKyDROfDnUtcUtuLtgFQdjPJCkj5jC/Me4xNcLp9SrKQQSXQ3CCMgKgIgx0DZHbjOHdFdyV2mfvaLVNaKMxfckGCoO4ooyYA2Bt2BnIrQGiiuNkSwFRXrAaJmQZBBIIMESCDPBI+9S0VCx5pdWRYDtLGWA4Bb1sFHaTiri6S+3zG1b/w7n/uF/tVL4d0Nm27jy1Fze9xGIE7XjdDc4YkR0BHetFQ9k2nhAM208Cv/h93/wBcT/8AjEfiZ/euLml1CqSGtOQJjYwJjp88Ce/Sm9FU3spuYgOovl9i6Z1O3dvuMu0SYAO0mTySAZge9drb1LP5bKlsbS3nIS64gbYYLDE57QOZ4eUV33Gd3MS2LWpcDcLdroZljI5IAMQTMSZiCeYE3hdm8t25vA2kL6hwxEgEDkemJB68TTSiuObZxtsKKKKocCiaKKhCCqmq8Rt2yFLS54trljznaMxjk4pTb813uJeuMCrNsVJQlCx2sSp9WIGMCM5rnU/ytipANy5ta48mPSxkkmSTtCiT1H0p2olFDPJNf1OoZ1dJRFAm0SpL+pZnB2+ncOeY95o2DfQ7ri7vMZ2ZbYnZJG3OCRtwcdBU2p8VFolWBfahcskd4ErMiTgfQ9jUV7xqUY20bcoUkNjloiCQTMHPHFdlCLRrDEHlFmzrbbEAOu4z6CYbHMociPpVil2p/mBL6qT5bNutRklSVJBXllho5B9sGvdM1873jchYlEcbTtgQQVBIzOGE/TihpUtPgKjascjCiqfhut81FJhXYTs3SQJI45/bBxVysmap5CiiiodCiiuLtwKCT07c/QDvXCEepkG2wYgrcU4OTJ2lR9Z/+ORp6W+G+Hbf5lwA3D0wdg7A9+56/QCmVDWSTfADZJSllBRRRWZmFFFFQgUUCstqbGo8u0qK5e180kgMfNtx6+oKhjImBM5xVoxyTJqaKz9zWazy3cJ6gFCp5ZksfmzuMqDjAMjNSnU6rdK2xtlTBBk7mQHJbEAseOld2HMjuil3gmovuhN9AjzwJ7CckQYMiQSD3pjVWsPB0Q+JsEvK7GEZCkngNukCem4T/kHtSG7q7qtdLobls+YFQwQxVhAggBYXceoIk4jOzZQRBAI7Gkl9Tp4nNgkAMTm3PAbHyTADTiRPenUX4KQl4ESeKjJXTW9y2pCLtLERdiCgI2HZHP8AX9q6XXA3Bst2ym3YgCif+YwLJjjhiOIFaLYqlnwCQNzE9FmJ6QJNQ2tUxUObbbG4ZfVicEgerP0Iq5p12UPD/EGlEYBZ5ZsSdlskCAPUSxOex+zmof4tNu/eoWYkmBPbPX2rm/rbaEBnAJE59+PzXSyPL2ktGS6J+okqOg5J+nWluh1wChDuYiBblSpuCBBG+M9CeOuJqTXXGuAOqFraNMGfWcCdgyyKCzR1IEDE1LY8dtNJJ4MAqCwg/KdwGNxkAdYrC3D4Na3gks6pWBMwV+YE5X615/G2+jA8CFyc8QBk1R1+v028XS5MeXMkhNofbuiIMFifxTOx4hadwv8AX6isqZAGDkgQc8f3rDYa7yMapePUJMepGXPaWAE1Y0ag30DcAMyjoWEc/QEkfnoKnvWwwKsJB5Bqp4X4buum4LtwC0+xRumYALyWkkEkLE42VS1JRK2y+ODR0UUUCCBRRRUIFFU9R4naTBcFv0LlvwP/ADUCeN2//uTZPTzIAPP9Skr0OJmrquTWcEGdFR27yt8rA/Qg8/SpKoQKKKKhAoooqEKWo1ISJkk8KokmPbt7nFVP4ZrrFnLokrFqVztz6onkxweB7kVU8X1rALNooysGV2ZY9JG4KQfmKFgAec9qYvrVFzYegkmesTEfTM04MCH/AINbwJcKCCE3HaIIIG39MjjimNVm1qDucEwB2AP9iPzXo1S+/McHkCY+tQh62ktl/MKIXH9e0TkRzzxilXhmnVGvbV2k3TKjgAKoUD2Kw0Dq596YazxBUtebtdx2RST9fYDqaTam41255tstb/loBIwxliQw6iCMjvg1Scklyb6dPcNLtsMCGAIPINRLoLQIYW0BHBCjFVh4g/Ww0+zKR9pIx9QPpVYadrju91YHp2LuOAAJkA7cnP3rN2JBu1s7a/pA3FvePSAF9R2nhRHqgjpMRVbR+HCRcE2mzCoFG1TMLG05g595pjbthQAoAA4ArqsZWt9F1WvJWVLqH0XNwPzebJg/qER9NsgdR72PCfEhp7a2b+AghboX0kD9QBJVuSScGCZr2qK2WvrLHbabGzbl17kngN2jg9+K8z4ZhqXXCOZGhXxnTyym8ilWKkMduQYMbonMiR1BqV/ErIAY3bYBJAO8QY5zPSliIAAAAAOABgfavPJWSdqywgmBJHYnqK57KFf/AKv0NtXrEtxvaJ4EEkx2UAk0s1fiLXYW0LiDdLXCAp2icKD6pJjJAxPtUFjSKhkTgECWJCgmYUHgT/Ydqnrsakis9S3wheumXTgG36bYPrSSRk5bPBBMk9cznNMq4YTg5Hakvidu9bULbuLbQFiHPC+kwr4+Sf6pEYHvRtNn9rL6e7+2QzfQpjbNsgRNv0mCQSJXoSBTnwu+Xs23JksiknvIrNmzqtykXLcTLAz+lBjHE7z9x9uvDbL2bouOPScMtrcQCQSzeWBHzBOATkmuaqnfHK7C2ayvK4sXldQymQev0MH6EGRFQ+I+IW7KMzsBCltsiTA4A6k8UrSbeDjeCXTahbih0YMp6j2wRHQg4IPFS1kPDPiLTrevOGJt3RbuDaCQGIIfpP6TPBFafQag3EDlCm7IVuY6EjoSMx0q863HsrGSl0BAPvXJtLkRyZP1qqukdcJdMDAW4AwH3EN+Sar2fELrMwW2txVkFwxUbgYKgMDuIzJkARE00wYt47Lw0ifp/c9o79sV7/DLG2MZ/cQc/Sqz65iAEtvvMfOpAXuS3BjspM/vXXl3v/VT7W8/u5H7VZRZV2RRT8cdVRLQaNzrKhjJUmDxmJInPEnMRXCrAgcCqWsthboayj3nQkX3ESQxmJwCykghRwpMDIq3ZuhhuUyP9DBBB4IOIoPUfkMdFKLjx2K7unvS8EbTftkLtM7R5cw2+AMNiO9R29TqyB6ACFkjb8zBUkDOAW3CfandFY7gtx/ZndP4pqHMqu4eZBAXhN0TnJBElT12n6Vc0mov+ZaR9p3W99yBBSBG2JMyxwf+huaZ27SrO0ASZMACT3xRcdV9TFV4G4wPoJNdbz4OKLXbK/iJJC2lwbh2z2ABLH8CPqwpiqgAACAMAdqX+HAO7XpJAJtp22iNxjrLg57ARzljV4rCEmtu9yzC6QUVW8S1Jt2mcCSoGM9SB0z16VW0vjCFFZ8E7+AxACPtLHHpEx80R9qtgEwxlRS+341ZJgFvujicMcErnCt/lNeDxuyeGJld49LAEFWb5tsTCsY5xxUwyYYxoqDTaxLhYKZKGGEEQfvU9Q4VvDcBrfS22wfTapH4Bj7V5ZuX3MpaUpBIJeOGZSvHzYntnmubF0Ib248Pu+oZVCwBnMbfcinPg1hlty+Hc72ERtJVRH2gfea2uucILD5GsHmCIfBLN62ri6EC7mZYaSNzMxBwBAnB575rG66/5l17n6mJE/p4X9ox70y8S+JHuhrap5akbWJkk5MgHGIEcdaT0f6ZpZJu2a76EvqOpUsVx8dkHh4vWbguW3tyMeq1yDzMMMx1/anev+JdUw/l+Xa7mCx+oJx+1K6k0zqHBdC6jOwEAEyIDE/08nAMxFGX6Sl5m45YLVqrfxUsI3Ou1qWl3XGgSBwSTPYDJrNaPU27uourauhdzK6lVZQwFs7hIgOQxYmc/gUkt2wABkwAAWJJgcCTmm/w/wCGIxa9vZXRiJ9B2ggHBZTtHeO1CXadUw3NhsNX70tqXA5/hNR6R/EjHP8ALWThgf3KHjoeZxT1hYu1o3TdINkm2qH0jcZ3sOFZcwY+TtiqfhWvtX7hbfcW4SUS9KncFOUygAPDbY6yCYppq9AFtXy1z1OJZyvRAAAVXkQDI67miJoSduODeKL+kNvb/K2bRgbIgf5cVS12gYN5lkDcT60LFVaevBAcYzGRIPSKl2+zhXLeVBdNlouTvhSpK7VnbBMERB6zS+6bjSGvlEIcHe11eU2yGIyu4FswVmBiJG2Nm0JSg9yGA16/1BlIMEFWwexIEfea9tXLlx1VF2Bp23Lgw23kBQd0kTBMCATnrxpHZLguvqLXlEEBfPZugEDcIaCBnByau+JXFKpfRi3lPu/lsCWHBQcgk4EdeJEzVNiQU9bN8Fqx4EnNx7jvJJIuOq56BFaAB/8A2lWr8MTTOHfc6F4Vy1xihc7VVgSQRLFQ3SY6ydJotT5iB9rpM+l1hhBjIo1ulF1CjSAYII5BUggj3BAP2rphNykuWKwIr2obpe2yJcCkuSFdDzCkklDle3USRnNTVAKSa7OLtsMIYSD0+hmoX8PtE7igmSTk5mJkTBBgEg4JE81ZoqHMlR/DLRG0oIiOvZh37M35rxfDLQAGwY7know5J7Mw+9XKKmSZZX02iS2WKLG4y2TzJPBMDJPHerFFFQgv1ejPmbxuZSAHtggFtslYZuIJOMczIIzdv625caJNlZwoI3tgZJBIAmcLnAM9K7rL/EN24NXa2rAFpm8ycgkxABBHE/mr11e7NRLu+UIfo419kreuAxBIIwAcgSTAEnduzzEVDXrEkkkkk8kmTXlemog4VqL8CW2e+bkFFFFamZ4BGBXoZhO1ioYbWA/qEz/r9iam1ele0224sHp2PuD/ALNQ1n8LI/aNGp1y+mKLWpFlvMIK27epVrvJwCCH56fTrX0rUgXrJ8tlIdQVacEYIyOhHX3rD6ottO1Qx/Seo6j600//AM7vW/J2LcublmbLlSBnBSFB29I6QZE0o9Qp2YkhnpLdyeS7f1qq6ObcMdyO05TaRgwM5I+xnrUx8Xtj9X+U455+kHNTa6zsuG6yhkMeraJtkCJMngjqOAM4pfF5D6bKOJKgCAQu8wTjosQB3qtc90chxOniFiDcx/zFts20TuIG2T/3D81U1GptXHDK91NwVn2iMJLqW3LM+k8ZipS10ED+GtkF1LRAAlSS2RkgwJpi+lVh6kAJUriJG4ZAarNZR0b+Gq4tL5hJaCTPIkkgH3AgfarVJvB/ELl1HBDekELdZYyJEFRgkH9OPoaop49eVQDaNwi27FywAdl3/JAG4So4WYYdsrnF5ZYa+M+FedsYNte0SyT8smPmxMfTuaXalL6yCoAClzcQbxtAJICmCXkARxBmele3vF76XLilA8MsBJlQUtGflypJYd5kDjF7T+LFtM1/bBUMdpMTtmO8SIPtXMFXBPso6C67IGdVUn9LSCOhkd/vVikqW3s3BAcodzOEWVZ2JwFn+WBzzHHuav8A8dGWtXR/2hv/ANC1XlVJPoHlBpluiqa+Ig/Kl1h+oJA+nrgn6gR715/xDp5N2eg2jP8A3A7R9yKr7cvo5sl9Fq9eVBudgo7sYH5NVT4kOQlxl/WFx9YncR7gGvNNps+ZcANw/faOiqfYcnqZ+lW6JhpuPkaxqXkr2fEbbMEBYMZgMjLwJ/qA6ZHeD2pP44kXp7op+mWH+/vTnWKmwm4AVUbjInjr9azeoZC820KDbBmM5kcE8SfzRWk07japLoF1kYxrfJxRRRTkThVe+GJxMR/c/XoP71YorsXg6b3W6NLq7XEjn3B7g9DWJ1+lNq49uSYOCeoORx+PtW9msx8W2IdH6MChPuMj8gt+KTaOxxs2+GO9dUpVuXlCKuBbghlJQzMrgnEc8/jtXdFN3FSWGJVJrlDW18UEFLb2i3oG5p+bEEjAWZ/pkc1Hqrnm2glhgUa4FBeQUiWKMpEkekqD7gdJpLqNJvB3Q3VdwEKenH2/FU7Nt0l1YxG0rNxpg/pJyP8AYI5pVZo9jzAZ06v/ACNofB1gje+ZODHPXHUZz/1H2itqgunberElgF2tMKpedxgdJIE88dhUfgnjyuoW4drSYJ3QRuMAswHqAjnnvzUPie8hnRru7c0i0sx5bKUBUH1ArmMzvP0OT4QyrxJml+HyQ1wOYutBKAQIWRuUz6pkScEQAQMS3vXlQFmYKo5JMD8msBZu3broLlwqBcuoC9tYYgLG1lYENMwQZMEdJpx4dqbmoAtFv5BkFrm0XGCEqygAk/MACzbWERkmQFbDD3Gzh9Gm02oW4odGDKRIIrthIg5BwQetLNZpShN3ThBc/qQAAXASJByBu5IY/wDmrmh1guhiFZSrbGVgJBABjBIPIyDWJSUcCW9p2sFEJ3W2OxGzIPRW5nE+r/pzzUlQW3a4xe4xJVnUJAAQyRxyTEZPQ4iah8ZRzZYJO6U+WZjes8EH5ZwCJplXu2/I4XaKzrvqvK8sK3ysA3WNt2DumQxItY5E1xY8T1LglAH+cSAIUhPSPc7vfhh1mL5IaWilNi5qBf2spNvcfXGCNgjGYO7HQex6Nq7k4L/HnAsmSBJUR39Qke+Jx7Uipt4ppDc/mW337Rt2CCOTugz82R+KUKwIkUdpcYYo9Q3b1lcHtFFFFC4KKKKhDbHRvk7yTmOcSV7k4AHFWNXpFuIUYSD+R2IPcd67s3VdQykMpyCODUlec6PU8NGD8R0TWX2vwflbo3+je1U7rEAwJMYr6JetK6lWAZTyCJFLrvgunVS3lTAJgFswOAJpjVr8LElkWW+nZlmL4MSbpn5f7/6fWvPOb9J/f/SpNRc3HdbXarGQoMwIH9R69fvXKO0iVjvTSD3RzgWSWHg9X1YI/wB/761c8H1rWCwZi9tjMQAUkkkjastM8HP9qr0VjbVGztGlGonTLMWazQ6S3qWuF8hCFQAkRIV94YHkysQcAe5rjxDwO1aPmqieV6Q9oArtlwWdSDHO1mBHq2TM80Pg8uLxVWby9pZ1JkAwFWJ44jHatB8RAHTsD8rFFb/CbihsjgbSZPSvNamEoXOLZ6Gq/wB2O9CltOr/APJ0xKmALruVGCkNsncyjYM4J4GGJq34f4ddRAjahjzJRFXcWJLMZ3HczEnBAHAArgLqLQVbdtGQSABgqAGiSWyZ2D8ma9Go1U5soBJ4YGRvgGZEHbmI+54q6gkUlZJlY2mskh5ZWfF4kEktgB5zPCgiRgccVZqv4xfu+UyPbEOjqNpLHdtJUAAbp94xE4r21ddhKWbjDgFoWfs5DR7x+aJhPjktFtk9AoTwu60l7pQ/0rb2kDHVnSWM9oEY964Om1CiStt46IxBPGRux39JOO5q3uRLYPNTfVFLsYA5NRaGz57OLu5FGBZMqSJYFm9IwcYBI78xU40V9wZ8u2DiGlzB7wQJ9pP1qfRWibmTAsDylHVgUQ7mPY4wOo56DOc89EJb/hNl23FB7qMK0TAZB6WAnqKzXi3g7WnYok22JYbF+WckbV95ggVrNbqltIXeYEcCeTAxSLU/FBkeXbx1LmPsAs/mtNM7FLMFkG1XtOO2x4M6HHcUbh3FMdV4wbgQ3LNosrhmPcK0gCRIxHM9aa6fxO04m3pHYntbWP8AOSFP2NGz1U4L5Q/kXw0dc38Z/wAGaUEiQrEdwpj8xFX/AAnw1rtxQyuLeSxgr9ACe5jjpNbUfivaGnrpyWMBUPT4Rkm3k+dWXIyCy5PDERnnB681ofh/xkAG3euARBVnbkHpJ5IP7H2rPVFcszMHaW5YAScR19qPuojZHAuo1Mq5Z8H0mvax3w/rnW7bQuzIRshiIAC4gYAiIxzNbGk9tTrltY8pujbHchZr/A7V2TGxv1Jj8jg/is94l4Ncsgth0HLLgj3Knp7gmtnWd/8AqebgGweUTBckzH6toBwe3Y1tRbavx5SMdRTS/wA+G/JnaK0Or0Wn1E/w7ILoyQJAI91+seqKz7qQSGBBBgg8g0zpvVn6f0KL9PKrntfY6+EGAvtz/wAvnp82J98NH0atXqtOLttlnDDDDoeQR9CAftWK+GbQuX2tuPTtFxTIHrUwCOsiWxkZ9609v4fsgz6+uN2MlTwAJjauecUg1/8AXbHOi/oogteIsCLdyzc8zbPpUFWgwWUhjCk8boORXcXLpAKvZQZb1Dc2MAFCYHUmQcRUPhWjHmXLgJ2h7qKDMyCquST0m3AA7Tkmm9SLbXJtsSZTt6BFIaXO3I3XGIGCJgnsTVotifvikPxkx8pEDMA7EMB1GxsT9YxVCx8TtaVLfkrAG0EMQoAGMEEj8miI0TlDcjKWohCexlnW/E25ItKysT8zAYHWBJz0zxSe/wCJXrm0PcnaFI8vcuefVxLiBMQPbNUXe4zG5uBLlm2CIGcjoRkg574NTE4phTRXjOBbfqLM4z/wtDxa8PSL79s7T07kGrdv4ge3aYpaDOAXuOxxuPWAeJgAbpgACkytJMD5TDZGccblngxTn4T0RuMzMytbtvIUTm4FWGYcYEx7n2FU1EK1HckaaWdjntbDxLVam+oJsOttSJAUzMckH1ED2EZ5PSnovDNRcOLe1c+pwVHtE+pscnaB9a3tFCx1UoxxHgLlpITlum8mUt/DN7cG8y2pHEDd94YRIrUoCAATJAye/vXVFY2WSm8yN66o1rEQoooqhofOqKKK9IeVPCJ5pr4N4jdF62GuMyn0bTxEY+4MZ5PWiisNRCMoNteAjTTlGxJPyOvifUFbBAmXISQeBkn9gR96yNFFYaBLY2E+ot+4l+ibRak27i3AJ2kyOJBBBE/g/YV5qtQblx7hEFmmMYAwBj2Aooor2479/kD9yWzZ4IGHHGSAPYkgAyOPqM060HjJvoml3bry3YuAs4BtruMl4BbEYwSYnE0UUv8AUIptZGHp/GR7ptIybVQIiiAdvJw3cd9v75r1bd/q4OPbmf8AD2/2aKKXjU9u6HzFZb0MpjbxK45BgZ96xN6yVZrbwWUwf9fuM/eiijtDJ7nHwLvUYrYpeThEA4AH0FF2YMAExgHivKKavoT55PbdoLhQB7AVb8P1963auNa2hNwLOfm6LAU4xySe/WiihdVxFL9hmk5lJ58Gg+FmZka411nZmghiYXbPTiTMmMcdqeUUUps/Jjmr8EFFFFUNAoooqE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AutoShape 6" descr="data:image/jpeg;base64,/9j/4AAQSkZJRgABAQAAAQABAAD/2wCEAAkGBxMTEhUTExMVFRUWFhgXGBUWGB4gHhsfGRgYHx4eIBcaHiggIB0lHh0XITEhJSkrLi4uGCAzODMtNygtLisBCgoKDg0OGxAQGy0lICUtLS0tLS0tLS0vLS0rLS0tLS0tLS0tLS0tLS0tLS0tLy0tLS0tLS0tLS0tLS0tLS0tLf/AABEIAQcAwAMBIgACEQEDEQH/xAAbAAACAwEBAQAAAAAAAAAAAAAABQMEBgIBB//EAD8QAAIBAwMCBAUCBAQFAwUBAAECEQADIQQSMUFRBRMiYQYycYGRUqEUI0KxcpLR8BUzYoLBU9LxFkNzsuEH/8QAGgEAAgMBAQAAAAAAAAAAAAAABAUAAgMBBv/EACoRAAICAQQBBAIBBQEAAAAAAAABAgMRBBIhMUEFEyJRMmGhM0JScZEU/9oADAMBAAIRAxEAPwD6jrXBtEhsGMjqCQDB9xIqa6620Jg7UWYUEmFHRRk/QVnPhfR7gzSABchljnaEZZPSD+xrr4w8Re3sVbhtQDcNyRGMAEHBXqQfatfae/YjFXL21NljS/F+kuOqLcMttCsyMFJcgKu4iNxJwKfV878FV71+yqoyqCt13UDagUzsO4dcCBn6V9EqXQUHhMlNkpxy1gqa/U3EH8u01wkGIKgA9N25gY+k1jPij4h1P8PDI+lfzORlmW3ltgMBpgcHI9jNbt7gGSQPqYpP8Sa+2tt7YYecbZ2DqN0gMD0GDn2qkFl4xkvN4Wc4EniXxktwLYtA77iKWugDy4IG4Kxncc7cjr7UutWwoCjgCBUmrvvddbjmNq7QgiB94+v59q5pxpafbjz2JNZf7suOkFFFcXQYwQD3ImiW8AiWTpjGav6Dwa5dkvutJBA4Dn3gg7Rzzn2pHrSrAQGRdgDMWJ3PtlokQAIPByeAMTqtJevbNPGFIg7Ga5IAXbuuG2TPzScZ60DfqJY+PAdTp1nkuafwSwjBgkkcFyWj6biYPuKsXtBab5raH3gf3FLLfiep5NmJ2wNj9jOfciASBAIJAmKNR4jqQpPkThsBWM/JAMZ6sJHbigtzzkL2eCj4udOWSzaCSSxcqo+UKRhiOSxGRnBzUtK/EbHk6tVVTFwDbM8JE5PYO3vgU0rSSS6YZo38OUFFFFVCwoooqECiiioQKKKKhDrwHWXFIRdu1ri8r3HqG6cQqk5niKbabwpbrrqbpZmYKyoT6U6j09SO56zWW091Uuozxs3bWmeGIB469PcEjrW6fUhW2nAgQe/0x0x1qauOyx48izRS31LPgnFe1X/jbf6v79yP/B/FcnXJMTiJnPcCBjP27UKGHWt0i3UKMAexKq0HuAwIn7VgjaCs4EYdx6VCjDEYUYAMTHvW31m29buWlcqWRl3KMiRyCcEiR+awWjSEUdlFH6BZk2LfUpYgkTVyoMmSI6Y4x1M5zNX/AAzRh97sCbdpSzAGCxAkLjIEZJ+lLbFgLuI5YljknnpnMDgUwVilNxXgWyqcYKT89EteB1V0uMu9UMlcZxAjdjmO31r2ptJoWvMUUKYAJLcDOOmTg49qlzioPc8IrUm5rB34h4i99QrKFTnYCc9pPWO3eqOp1NxbbKrlbZBY+qIaREYwOpIP2zTTxPwh7PqBLpAkx8pzPpH9PHeOtL3mMc8j6jj96xq9qyv4G03ZCfyNU+svHabWnLpMMztsaIOVtsJboIJXmrOn1auSBIYZKspUx3hhx7irOnvB1Vxwyhh9xNR6vRrciSQyztZTBE857HscYHakavafI0cF4FPxMo8tTBN0N/KjvyQSf6CAQfsQCYqlTbUeAWWAjcrDIZXbn9REwxPUkGetJbLEgyQYZlkcHaxEx7xP3oiqxTC9PwsElFFFahAUUUVCBRRRUIFFFFQgquLII71tPDr6ai2HIzG1lk4MZ/Y4PY1jCe9Ofg22xd7nqCRtAgwxJ+aZgkbSMdCKL10IuKfk8/6fOSm4+GaM6K3EbRyDj2ED9q9bRoeR+5xmcds1YrzcO9KhyLPG7app7rDBCNme8D94ArEWFMsSIyAB2AHbp9K03xbrlHloT6JV3HcB12j6EyfsKy9+8RHEmWb/AM9R1NNNBXJirXyT4XZcsa90Fy0ohbglnzgRG0dJPfpHGZEdQfxHTE4+n++fxQmonp9p9p5+kUfGna215F0pykkn4J60nwtYIts5EByCvcgDB+/b/Ws2a0/hWqbybVtF8xxaTcw9KKSoIljPQzAk8TyKW+pSlsUV5CtDFbmxsyggg8HBpDa+GVDeq4Wtj+mMn2LTkfYTTO6mpj0mxPur/wDu65HtznihV1MSfJmPlh+e26f3j7UrgrYZ28ZGEoxl2Q6jzFvMy23ZTZCrt2wGDOYhmEYI6RVBLutC7yjMwX/lTahouNjdiHKbYOFkGYpk2nvkhy6hlIi2pOwjO7cSJJg46CAYzXZ1pQ/zU8sHh53L9C0DafqI96o65LwaJlK2+qW5bBUspY+Yw2RGxc7Z3Tung8A4NUvENELNwbZ8u5wJJ2sJJGeARJA49JrRX9QiCXZVHEsQB+TSrWJ/FblS7ttoywybTucbW6g+kArxGSe1chPa8mtSblwLqKlveC3lW4Vu79oJtgqssY4ciBzgbdvvRpdBeuLu9NsHgOp3H3Ikbfoc/Si1qIYzkM2siorj1hijoUYZ6EHMSpHI45g5rutU01lFQpde8RK3xbjBjMHqrt83y/0/LyZ9qY1E9hTMqDME/wDbx+K6Qq/8XtY+bInjpsD/AHMEYEnnGDXv/FEwTwxQA4Pz8cGDntNSJ4faHCKMz94ifxA9qD4fax/LXHGK5yc5LFrwFtNftXCxaygJuM7SBi5PpaTMm2FIzj82vhbXhr95UBKOz3AYiIaAY6AiP8v1pdf+J2uWSjrbLF9nysQQBMqQdpcETEgiq2k1DpDW3ZSVie49wwj9q1rplYpZ7FNt8KnHHRsvH9U9uyWTmQs/pBMT/vvWINoEkn1Ekklskk9zVi7qbjAhrjsDBILEgwZHPGe0VDxHqUyCYHKweGB+0EYOaK09Kq4l2wTU3u7mGcI8VAOBXUUUEUYuOgFv7IVvqfbMe/4qRWB46UC2Jnr9TQlsDj/f5qza8EOq0fwzqE/hWKKAbbXAwgfMpOTHMjaZ7VldRq1UEyCRjaDknt/81Z+GdTctb9rJcDQzoeCW3FoccdgCDx0oDV4cVgO0UJbuuzW3PEyq2iULF1RoWB8zIvLMOr8VUs/Eii3uuI4YKWMBYIC3Wkergi2wzBmOmaiTxTTqNp0pS2fmOy3A45VSSRIGY6A8Zp2+jtMINtGXGCoIxMYj3P5NLuRi1t7Qu1HxFbTd6Lh2Oytt2f0o7lp3/KAjCOZxFTW/Fka4LRBJbeJgR6SwgjdOdp6Qc/SrY0duSfLSWmTtGZmZxnk/k1DrkVIdbaG5uCqxAxubmeYEkwOfvXHwcSy8IoWLSJqSk3MKBaVi5UYYvtJ9PBUZJIiOMU2qtpNIEkn1OZ3P3kkwJJgCcD2qzS+xpyyhtVFxikwoooqhoIvHrYF22wJLMCpXptWTu9juKj33DtVWnviGhW6pVgJg7W6qe4PIrOm7tbZcIVwYjjd2KzyCIOPpR2msWNplNcktFFFFFAoooqEE2u1JE3bryBELtA9QkAgKBLEHaMT0qG898sqJaNtiHb+eCghACTJBEZA3HAJXvX0LR+E2bYG22sgRuIlvyeprrxPw23fTZcWRIIOJUjggkYNXerxxBYQpjos/Kx5ZgtPdDqGEZ7Gesc1JUOutvYv3bZU+Xvm3IyAckzJ3LznnBp3Y8GBEu5PsogfnJ/tRUtbXCKcgWv0662bUccCrqFGWYwo6kxP9gT9qZafwdjl22/8ASsH8kj9h+aYafw60jBlQbgI3HJg85NWqXX+oTnxDhDrS+kV182fJ/wACXxTwlRaJtlg6wZksSByNpkce1I21qqo3uu49FMyfYc/6VtqjaypIYqsjgwJE9jVaNdOtNPkvqvSq7mnH4/6RlfCfNUHzAwWWIXymnJnLARj/AHFXxqU4nPaDP4iaf0TWT1TfgKjpVFJJme1TFkYBLjY42MJzkSQBkSPvWq0XiKOdsFGz6HEGB2jBHHBNVqqeIyFVwdpR1aYmBMNj/CTXPfbfJS7SKUcp8j8mOaz/AIx4nv8AL8q015BdVmZZg7QWUCAZ9QXOFkAEir1zQM2Hv3WU/MvpWfuiggdwDnFW7aBQFGAAAB7AQKrZemsIGq0rTzI6opZ47rLltU8oAsxYRAPy22YcsOoE+1QL4+rj0BsG36ip2Hc1sNDGOj4mOvY0NhhmUOqKTp8QIQWFtyFUs3y4AMd8ziIqzY8UV7vlhWHzeoxBKMQQD1OJjtFTDJlF+qviek8201vdtJiGiYIIPEjt3FWqW+Oa1rSoVIG54LMJCjax7iCTAE96kU2+CPoWeIaN7MNuNy3tJckKCp9MGBHp+bueK5o1Gou3QoubNqwSEn1EcEzwAc7c5jOKKZ1Ke35GLx4CiiitDhsaKKKFMBV8QWlK25AMXVgETyGB/aT9qjr3xyyVIv8AzLbU7l/SOS65iQJnqQMcQeaxs7D9Ljae0UUVmFBRXC3FJIBBI5APH1HSupqEPaK8JivahArl1BBBEgiCD1muqiv3doECSSFVe5Pv+59gahxk/hVwlCpMm2dknqAAVJPfaVn3mrtVPD9KybixBZ2k7RgQAMTngc1brNg5FqNOjiHRXAMwyg/3rz+FSSdiyQATtEwOBMdKmoqHCC1o7aghbaKCIICgAjsQBxRa0ltSCttFIEAqoEDtgcVPRUIFcXrQZWU8MCD9xXdVhbN26UDsqIoL7cFi87QGjAABJjORXM45ON4RmEfZbYHm1uUjj5JHB4kAEexFNtP4LfcgNttrElgQxPYAY/J7cZw6HgWmkN5KFhHqIkmOJJyfvNMa0nrZNJRMDK+J+CtaQXEZ7kH+YpE4M5UKJEYxnA75pejgiQQQeorb3kLKQGKkgjcsSJHIkESPcGsK9s2SUuBtwY5hjvJM7gc7i3MSTJNbaS9yypMhrf41ZiG/H+H/ANy1yPEEicxjp3UmfwDVhbYHAA+30/0H4rwWVH9K/gdo/titTAra4pctXAx2qAdzGMbcznGCKXaVyUQt8xVSfqQJ/em+o0qtba2RhgQfv1nnnM0m0jNG1/nQ7HjqQBngcyDx1rKwM0j5aJ6KKKyDROfDnUtcUtuLtgFQdjPJCkj5jC/Me4xNcLp9SrKQQSXQ3CCMgKgIgx0DZHbjOHdFdyV2mfvaLVNaKMxfckGCoO4ooyYA2Bt2BnIrQGiiuNkSwFRXrAaJmQZBBIIMESCDPBI+9S0VCx5pdWRYDtLGWA4Bb1sFHaTiri6S+3zG1b/w7n/uF/tVL4d0Nm27jy1Fze9xGIE7XjdDc4YkR0BHetFQ9k2nhAM208Cv/h93/wBcT/8AjEfiZ/euLml1CqSGtOQJjYwJjp88Ce/Sm9FU3spuYgOovl9i6Z1O3dvuMu0SYAO0mTySAZge9drb1LP5bKlsbS3nIS64gbYYLDE57QOZ4eUV33Gd3MS2LWpcDcLdroZljI5IAMQTMSZiCeYE3hdm8t25vA2kL6hwxEgEDkemJB68TTSiuObZxtsKKKKocCiaKKhCCqmq8Rt2yFLS54trljznaMxjk4pTb813uJeuMCrNsVJQlCx2sSp9WIGMCM5rnU/ytipANy5ta48mPSxkkmSTtCiT1H0p2olFDPJNf1OoZ1dJRFAm0SpL+pZnB2+ncOeY95o2DfQ7ri7vMZ2ZbYnZJG3OCRtwcdBU2p8VFolWBfahcskd4ErMiTgfQ9jUV7xqUY20bcoUkNjloiCQTMHPHFdlCLRrDEHlFmzrbbEAOu4z6CYbHMociPpVil2p/mBL6qT5bNutRklSVJBXllho5B9sGvdM1873jchYlEcbTtgQQVBIzOGE/TihpUtPgKjascjCiqfhut81FJhXYTs3SQJI45/bBxVysmap5CiiiodCiiuLtwKCT07c/QDvXCEepkG2wYgrcU4OTJ2lR9Z/+ORp6W+G+Hbf5lwA3D0wdg7A9+56/QCmVDWSTfADZJSllBRRRWZmFFFFQgUUCstqbGo8u0qK5e180kgMfNtx6+oKhjImBM5xVoxyTJqaKz9zWazy3cJ6gFCp5ZksfmzuMqDjAMjNSnU6rdK2xtlTBBk7mQHJbEAseOld2HMjuil3gmovuhN9AjzwJ7CckQYMiQSD3pjVWsPB0Q+JsEvK7GEZCkngNukCem4T/kHtSG7q7qtdLobls+YFQwQxVhAggBYXceoIk4jOzZQRBAI7Gkl9Tp4nNgkAMTm3PAbHyTADTiRPenUX4KQl4ESeKjJXTW9y2pCLtLERdiCgI2HZHP8AX9q6XXA3Bst2ym3YgCif+YwLJjjhiOIFaLYqlnwCQNzE9FmJ6QJNQ2tUxUObbbG4ZfVicEgerP0Iq5p12UPD/EGlEYBZ5ZsSdlskCAPUSxOex+zmof4tNu/eoWYkmBPbPX2rm/rbaEBnAJE59+PzXSyPL2ktGS6J+okqOg5J+nWluh1wChDuYiBblSpuCBBG+M9CeOuJqTXXGuAOqFraNMGfWcCdgyyKCzR1IEDE1LY8dtNJJ4MAqCwg/KdwGNxkAdYrC3D4Na3gks6pWBMwV+YE5X615/G2+jA8CFyc8QBk1R1+v028XS5MeXMkhNofbuiIMFifxTOx4hadwv8AX6isqZAGDkgQc8f3rDYa7yMapePUJMepGXPaWAE1Y0ag30DcAMyjoWEc/QEkfnoKnvWwwKsJB5Bqp4X4buum4LtwC0+xRumYALyWkkEkLE42VS1JRK2y+ODR0UUUCCBRRRUIFFU9R4naTBcFv0LlvwP/ADUCeN2//uTZPTzIAPP9Skr0OJmrquTWcEGdFR27yt8rA/Qg8/SpKoQKKKKhAoooqEKWo1ISJkk8KokmPbt7nFVP4ZrrFnLokrFqVztz6onkxweB7kVU8X1rALNooysGV2ZY9JG4KQfmKFgAec9qYvrVFzYegkmesTEfTM04MCH/AINbwJcKCCE3HaIIIG39MjjimNVm1qDucEwB2AP9iPzXo1S+/McHkCY+tQh62ktl/MKIXH9e0TkRzzxilXhmnVGvbV2k3TKjgAKoUD2Kw0Dq596YazxBUtebtdx2RST9fYDqaTam41255tstb/loBIwxliQw6iCMjvg1Scklyb6dPcNLtsMCGAIPINRLoLQIYW0BHBCjFVh4g/Ww0+zKR9pIx9QPpVYadrju91YHp2LuOAAJkA7cnP3rN2JBu1s7a/pA3FvePSAF9R2nhRHqgjpMRVbR+HCRcE2mzCoFG1TMLG05g595pjbthQAoAA4ArqsZWt9F1WvJWVLqH0XNwPzebJg/qER9NsgdR72PCfEhp7a2b+AghboX0kD9QBJVuSScGCZr2qK2WvrLHbabGzbl17kngN2jg9+K8z4ZhqXXCOZGhXxnTyym8ilWKkMduQYMbonMiR1BqV/ErIAY3bYBJAO8QY5zPSliIAAAAAOABgfavPJWSdqywgmBJHYnqK57KFf/AKv0NtXrEtxvaJ4EEkx2UAk0s1fiLXYW0LiDdLXCAp2icKD6pJjJAxPtUFjSKhkTgECWJCgmYUHgT/Ydqnrsakis9S3wheumXTgG36bYPrSSRk5bPBBMk9cznNMq4YTg5Hakvidu9bULbuLbQFiHPC+kwr4+Sf6pEYHvRtNn9rL6e7+2QzfQpjbNsgRNv0mCQSJXoSBTnwu+Xs23JksiknvIrNmzqtykXLcTLAz+lBjHE7z9x9uvDbL2bouOPScMtrcQCQSzeWBHzBOATkmuaqnfHK7C2ayvK4sXldQymQev0MH6EGRFQ+I+IW7KMzsBCltsiTA4A6k8UrSbeDjeCXTahbih0YMp6j2wRHQg4IPFS1kPDPiLTrevOGJt3RbuDaCQGIIfpP6TPBFafQag3EDlCm7IVuY6EjoSMx0q863HsrGSl0BAPvXJtLkRyZP1qqukdcJdMDAW4AwH3EN+Sar2fELrMwW2txVkFwxUbgYKgMDuIzJkARE00wYt47Lw0ifp/c9o79sV7/DLG2MZ/cQc/Sqz65iAEtvvMfOpAXuS3BjspM/vXXl3v/VT7W8/u5H7VZRZV2RRT8cdVRLQaNzrKhjJUmDxmJInPEnMRXCrAgcCqWsthboayj3nQkX3ESQxmJwCykghRwpMDIq3ZuhhuUyP9DBBB4IOIoPUfkMdFKLjx2K7unvS8EbTftkLtM7R5cw2+AMNiO9R29TqyB6ACFkjb8zBUkDOAW3CfandFY7gtx/ZndP4pqHMqu4eZBAXhN0TnJBElT12n6Vc0mov+ZaR9p3W99yBBSBG2JMyxwf+huaZ27SrO0ASZMACT3xRcdV9TFV4G4wPoJNdbz4OKLXbK/iJJC2lwbh2z2ABLH8CPqwpiqgAACAMAdqX+HAO7XpJAJtp22iNxjrLg57ARzljV4rCEmtu9yzC6QUVW8S1Jt2mcCSoGM9SB0z16VW0vjCFFZ8E7+AxACPtLHHpEx80R9qtgEwxlRS+341ZJgFvujicMcErnCt/lNeDxuyeGJld49LAEFWb5tsTCsY5xxUwyYYxoqDTaxLhYKZKGGEEQfvU9Q4VvDcBrfS22wfTapH4Bj7V5ZuX3MpaUpBIJeOGZSvHzYntnmubF0Ib248Pu+oZVCwBnMbfcinPg1hlty+Hc72ERtJVRH2gfea2uucILD5GsHmCIfBLN62ri6EC7mZYaSNzMxBwBAnB575rG66/5l17n6mJE/p4X9ox70y8S+JHuhrap5akbWJkk5MgHGIEcdaT0f6ZpZJu2a76EvqOpUsVx8dkHh4vWbguW3tyMeq1yDzMMMx1/anev+JdUw/l+Xa7mCx+oJx+1K6k0zqHBdC6jOwEAEyIDE/08nAMxFGX6Sl5m45YLVqrfxUsI3Ou1qWl3XGgSBwSTPYDJrNaPU27uourauhdzK6lVZQwFs7hIgOQxYmc/gUkt2wABkwAAWJJgcCTmm/w/wCGIxa9vZXRiJ9B2ggHBZTtHeO1CXadUw3NhsNX70tqXA5/hNR6R/EjHP8ALWThgf3KHjoeZxT1hYu1o3TdINkm2qH0jcZ3sOFZcwY+TtiqfhWvtX7hbfcW4SUS9KncFOUygAPDbY6yCYppq9AFtXy1z1OJZyvRAAAVXkQDI67miJoSduODeKL+kNvb/K2bRgbIgf5cVS12gYN5lkDcT60LFVaevBAcYzGRIPSKl2+zhXLeVBdNlouTvhSpK7VnbBMERB6zS+6bjSGvlEIcHe11eU2yGIyu4FswVmBiJG2Nm0JSg9yGA16/1BlIMEFWwexIEfea9tXLlx1VF2Bp23Lgw23kBQd0kTBMCATnrxpHZLguvqLXlEEBfPZugEDcIaCBnByau+JXFKpfRi3lPu/lsCWHBQcgk4EdeJEzVNiQU9bN8Fqx4EnNx7jvJJIuOq56BFaAB/8A2lWr8MTTOHfc6F4Vy1xihc7VVgSQRLFQ3SY6ydJotT5iB9rpM+l1hhBjIo1ulF1CjSAYII5BUggj3BAP2rphNykuWKwIr2obpe2yJcCkuSFdDzCkklDle3USRnNTVAKSa7OLtsMIYSD0+hmoX8PtE7igmSTk5mJkTBBgEg4JE81ZoqHMlR/DLRG0oIiOvZh37M35rxfDLQAGwY7know5J7Mw+9XKKmSZZX02iS2WKLG4y2TzJPBMDJPHerFFFQgv1ejPmbxuZSAHtggFtslYZuIJOMczIIzdv625caJNlZwoI3tgZJBIAmcLnAM9K7rL/EN24NXa2rAFpm8ycgkxABBHE/mr11e7NRLu+UIfo419kreuAxBIIwAcgSTAEnduzzEVDXrEkkkkk8kmTXlemog4VqL8CW2e+bkFFFFamZ4BGBXoZhO1ioYbWA/qEz/r9iam1ele0224sHp2PuD/ALNQ1n8LI/aNGp1y+mKLWpFlvMIK27epVrvJwCCH56fTrX0rUgXrJ8tlIdQVacEYIyOhHX3rD6ottO1Qx/Seo6j600//AM7vW/J2LcublmbLlSBnBSFB29I6QZE0o9Qp2YkhnpLdyeS7f1qq6ObcMdyO05TaRgwM5I+xnrUx8Xtj9X+U455+kHNTa6zsuG6yhkMeraJtkCJMngjqOAM4pfF5D6bKOJKgCAQu8wTjosQB3qtc90chxOniFiDcx/zFts20TuIG2T/3D81U1GptXHDK91NwVn2iMJLqW3LM+k8ZipS10ED+GtkF1LRAAlSS2RkgwJpi+lVh6kAJUriJG4ZAarNZR0b+Gq4tL5hJaCTPIkkgH3AgfarVJvB/ELl1HBDekELdZYyJEFRgkH9OPoaop49eVQDaNwi27FywAdl3/JAG4So4WYYdsrnF5ZYa+M+FedsYNte0SyT8smPmxMfTuaXalL6yCoAClzcQbxtAJICmCXkARxBmele3vF76XLilA8MsBJlQUtGflypJYd5kDjF7T+LFtM1/bBUMdpMTtmO8SIPtXMFXBPso6C67IGdVUn9LSCOhkd/vVikqW3s3BAcodzOEWVZ2JwFn+WBzzHHuav8A8dGWtXR/2hv/ANC1XlVJPoHlBpluiqa+Ig/Kl1h+oJA+nrgn6gR715/xDp5N2eg2jP8A3A7R9yKr7cvo5sl9Fq9eVBudgo7sYH5NVT4kOQlxl/WFx9YncR7gGvNNps+ZcANw/faOiqfYcnqZ+lW6JhpuPkaxqXkr2fEbbMEBYMZgMjLwJ/qA6ZHeD2pP44kXp7op+mWH+/vTnWKmwm4AVUbjInjr9azeoZC820KDbBmM5kcE8SfzRWk07japLoF1kYxrfJxRRRTkThVe+GJxMR/c/XoP71YorsXg6b3W6NLq7XEjn3B7g9DWJ1+lNq49uSYOCeoORx+PtW9msx8W2IdH6MChPuMj8gt+KTaOxxs2+GO9dUpVuXlCKuBbghlJQzMrgnEc8/jtXdFN3FSWGJVJrlDW18UEFLb2i3oG5p+bEEjAWZ/pkc1Hqrnm2glhgUa4FBeQUiWKMpEkekqD7gdJpLqNJvB3Q3VdwEKenH2/FU7Nt0l1YxG0rNxpg/pJyP8AYI5pVZo9jzAZ06v/ACNofB1gje+ZODHPXHUZz/1H2itqgunberElgF2tMKpedxgdJIE88dhUfgnjyuoW4drSYJ3QRuMAswHqAjnnvzUPie8hnRru7c0i0sx5bKUBUH1ArmMzvP0OT4QyrxJml+HyQ1wOYutBKAQIWRuUz6pkScEQAQMS3vXlQFmYKo5JMD8msBZu3broLlwqBcuoC9tYYgLG1lYENMwQZMEdJpx4dqbmoAtFv5BkFrm0XGCEqygAk/MACzbWERkmQFbDD3Gzh9Gm02oW4odGDKRIIrthIg5BwQetLNZpShN3ThBc/qQAAXASJByBu5IY/wDmrmh1guhiFZSrbGVgJBABjBIPIyDWJSUcCW9p2sFEJ3W2OxGzIPRW5nE+r/pzzUlQW3a4xe4xJVnUJAAQyRxyTEZPQ4iah8ZRzZYJO6U+WZjes8EH5ZwCJplXu2/I4XaKzrvqvK8sK3ysA3WNt2DumQxItY5E1xY8T1LglAH+cSAIUhPSPc7vfhh1mL5IaWilNi5qBf2spNvcfXGCNgjGYO7HQex6Nq7k4L/HnAsmSBJUR39Qke+Jx7Uipt4ppDc/mW337Rt2CCOTugz82R+KUKwIkUdpcYYo9Q3b1lcHtFFFFC4KKKKhDbHRvk7yTmOcSV7k4AHFWNXpFuIUYSD+R2IPcd67s3VdQykMpyCODUlec6PU8NGD8R0TWX2vwflbo3+je1U7rEAwJMYr6JetK6lWAZTyCJFLrvgunVS3lTAJgFswOAJpjVr8LElkWW+nZlmL4MSbpn5f7/6fWvPOb9J/f/SpNRc3HdbXarGQoMwIH9R69fvXKO0iVjvTSD3RzgWSWHg9X1YI/wB/761c8H1rWCwZi9tjMQAUkkkjastM8HP9qr0VjbVGztGlGonTLMWazQ6S3qWuF8hCFQAkRIV94YHkysQcAe5rjxDwO1aPmqieV6Q9oArtlwWdSDHO1mBHq2TM80Pg8uLxVWby9pZ1JkAwFWJ44jHatB8RAHTsD8rFFb/CbihsjgbSZPSvNamEoXOLZ6Gq/wB2O9CltOr/APJ0xKmALruVGCkNsncyjYM4J4GGJq34f4ddRAjahjzJRFXcWJLMZ3HczEnBAHAArgLqLQVbdtGQSABgqAGiSWyZ2D8ma9Go1U5soBJ4YGRvgGZEHbmI+54q6gkUlZJlY2mskh5ZWfF4kEktgB5zPCgiRgccVZqv4xfu+UyPbEOjqNpLHdtJUAAbp94xE4r21ddhKWbjDgFoWfs5DR7x+aJhPjktFtk9AoTwu60l7pQ/0rb2kDHVnSWM9oEY964Om1CiStt46IxBPGRux39JOO5q3uRLYPNTfVFLsYA5NRaGz57OLu5FGBZMqSJYFm9IwcYBI78xU40V9wZ8u2DiGlzB7wQJ9pP1qfRWibmTAsDylHVgUQ7mPY4wOo56DOc89EJb/hNl23FB7qMK0TAZB6WAnqKzXi3g7WnYok22JYbF+WckbV95ggVrNbqltIXeYEcCeTAxSLU/FBkeXbx1LmPsAs/mtNM7FLMFkG1XtOO2x4M6HHcUbh3FMdV4wbgQ3LNosrhmPcK0gCRIxHM9aa6fxO04m3pHYntbWP8AOSFP2NGz1U4L5Q/kXw0dc38Z/wAGaUEiQrEdwpj8xFX/AAnw1rtxQyuLeSxgr9ACe5jjpNbUfivaGnrpyWMBUPT4Rkm3k+dWXIyCy5PDERnnB681ofh/xkAG3euARBVnbkHpJ5IP7H2rPVFcszMHaW5YAScR19qPuojZHAuo1Mq5Z8H0mvax3w/rnW7bQuzIRshiIAC4gYAiIxzNbGk9tTrltY8pujbHchZr/A7V2TGxv1Jj8jg/is94l4Ncsgth0HLLgj3Knp7gmtnWd/8AqebgGweUTBckzH6toBwe3Y1tRbavx5SMdRTS/wA+G/JnaK0Or0Wn1E/w7ILoyQJAI91+seqKz7qQSGBBBgg8g0zpvVn6f0KL9PKrntfY6+EGAvtz/wAvnp82J98NH0atXqtOLttlnDDDDoeQR9CAftWK+GbQuX2tuPTtFxTIHrUwCOsiWxkZ9609v4fsgz6+uN2MlTwAJjauecUg1/8AXbHOi/oogteIsCLdyzc8zbPpUFWgwWUhjCk8boORXcXLpAKvZQZb1Dc2MAFCYHUmQcRUPhWjHmXLgJ2h7qKDMyCquST0m3AA7Tkmm9SLbXJtsSZTt6BFIaXO3I3XGIGCJgnsTVotifvikPxkx8pEDMA7EMB1GxsT9YxVCx8TtaVLfkrAG0EMQoAGMEEj8miI0TlDcjKWohCexlnW/E25ItKysT8zAYHWBJz0zxSe/wCJXrm0PcnaFI8vcuefVxLiBMQPbNUXe4zG5uBLlm2CIGcjoRkg574NTE4phTRXjOBbfqLM4z/wtDxa8PSL79s7T07kGrdv4ge3aYpaDOAXuOxxuPWAeJgAbpgACkytJMD5TDZGccblngxTn4T0RuMzMytbtvIUTm4FWGYcYEx7n2FU1EK1HckaaWdjntbDxLVam+oJsOttSJAUzMckH1ED2EZ5PSnovDNRcOLe1c+pwVHtE+pscnaB9a3tFCx1UoxxHgLlpITlum8mUt/DN7cG8y2pHEDd94YRIrUoCAATJAye/vXVFY2WSm8yN66o1rEQoooqhofOqKKK9IeVPCJ5pr4N4jdF62GuMyn0bTxEY+4MZ5PWiisNRCMoNteAjTTlGxJPyOvifUFbBAmXISQeBkn9gR96yNFFYaBLY2E+ot+4l+ibRak27i3AJ2kyOJBBBE/g/YV5qtQblx7hEFmmMYAwBj2Aooor2479/kD9yWzZ4IGHHGSAPYkgAyOPqM060HjJvoml3bry3YuAs4BtruMl4BbEYwSYnE0UUv8AUIptZGHp/GR7ptIybVQIiiAdvJw3cd9v75r1bd/q4OPbmf8AD2/2aKKXjU9u6HzFZb0MpjbxK45BgZ96xN6yVZrbwWUwf9fuM/eiijtDJ7nHwLvUYrYpeThEA4AH0FF2YMAExgHivKKavoT55PbdoLhQB7AVb8P1963auNa2hNwLOfm6LAU4xySe/WiihdVxFL9hmk5lJ58Gg+FmZka411nZmghiYXbPTiTMmMcdqeUUUps/Jjmr8EFFFFUNAoooqEP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8" descr="data:image/jpeg;base64,/9j/4AAQSkZJRgABAQAAAQABAAD/2wCEAAkGBxMTEhUTExMVFRUWFhgXGBUWGB4gHhsfGRgYHx4eIBcaHiggIB0lHh0XITEhJSkrLi4uGCAzODMtNygtLisBCgoKDg0OGxAQGy0lICUtLS0tLS0tLS0vLS0rLS0tLS0tLS0tLS0tLS0tLS0tLy0tLS0tLS0tLS0tLS0tLS0tLf/AABEIAQcAwAMBIgACEQEDEQH/xAAbAAACAwEBAQAAAAAAAAAAAAAABQMEBgIBB//EAD8QAAIBAwMCBAUCBAQFAwUBAAECEQADIQQSMUFRBRMiYQYycYGRUqEUI0KxcpLR8BUzYoLBU9LxFkNzsuEH/8QAGgEAAgMBAQAAAAAAAAAAAAAABAUAAgMBBv/EACoRAAICAQQBBAIBBQEAAAAAAAABAgMRBBIhMUEFEyJRMmGhM0JScZEU/9oADAMBAAIRAxEAPwD6jrXBtEhsGMjqCQDB9xIqa6620Jg7UWYUEmFHRRk/QVnPhfR7gzSABchljnaEZZPSD+xrr4w8Re3sVbhtQDcNyRGMAEHBXqQfatfae/YjFXL21NljS/F+kuOqLcMttCsyMFJcgKu4iNxJwKfV878FV71+yqoyqCt13UDagUzsO4dcCBn6V9EqXQUHhMlNkpxy1gqa/U3EH8u01wkGIKgA9N25gY+k1jPij4h1P8PDI+lfzORlmW3ltgMBpgcHI9jNbt7gGSQPqYpP8Sa+2tt7YYecbZ2DqN0gMD0GDn2qkFl4xkvN4Wc4EniXxktwLYtA77iKWugDy4IG4Kxncc7cjr7UutWwoCjgCBUmrvvddbjmNq7QgiB94+v59q5pxpafbjz2JNZf7suOkFFFcXQYwQD3ImiW8AiWTpjGav6Dwa5dkvutJBA4Dn3gg7Rzzn2pHrSrAQGRdgDMWJ3PtlokQAIPByeAMTqtJevbNPGFIg7Ga5IAXbuuG2TPzScZ60DfqJY+PAdTp1nkuafwSwjBgkkcFyWj6biYPuKsXtBab5raH3gf3FLLfiep5NmJ2wNj9jOfciASBAIJAmKNR4jqQpPkThsBWM/JAMZ6sJHbigtzzkL2eCj4udOWSzaCSSxcqo+UKRhiOSxGRnBzUtK/EbHk6tVVTFwDbM8JE5PYO3vgU0rSSS6YZo38OUFFFFVCwoooqECiiioQKKKKhDrwHWXFIRdu1ri8r3HqG6cQqk5niKbabwpbrrqbpZmYKyoT6U6j09SO56zWW091Uuozxs3bWmeGIB469PcEjrW6fUhW2nAgQe/0x0x1qauOyx48izRS31LPgnFe1X/jbf6v79yP/B/FcnXJMTiJnPcCBjP27UKGHWt0i3UKMAexKq0HuAwIn7VgjaCs4EYdx6VCjDEYUYAMTHvW31m29buWlcqWRl3KMiRyCcEiR+awWjSEUdlFH6BZk2LfUpYgkTVyoMmSI6Y4x1M5zNX/AAzRh97sCbdpSzAGCxAkLjIEZJ+lLbFgLuI5YljknnpnMDgUwVilNxXgWyqcYKT89EteB1V0uMu9UMlcZxAjdjmO31r2ptJoWvMUUKYAJLcDOOmTg49qlzioPc8IrUm5rB34h4i99QrKFTnYCc9pPWO3eqOp1NxbbKrlbZBY+qIaREYwOpIP2zTTxPwh7PqBLpAkx8pzPpH9PHeOtL3mMc8j6jj96xq9qyv4G03ZCfyNU+svHabWnLpMMztsaIOVtsJboIJXmrOn1auSBIYZKspUx3hhx7irOnvB1Vxwyhh9xNR6vRrciSQyztZTBE857HscYHakavafI0cF4FPxMo8tTBN0N/KjvyQSf6CAQfsQCYqlTbUeAWWAjcrDIZXbn9REwxPUkGetJbLEgyQYZlkcHaxEx7xP3oiqxTC9PwsElFFFahAUUUVCBRRRUIFFFFQgquLII71tPDr6ai2HIzG1lk4MZ/Y4PY1jCe9Ofg22xd7nqCRtAgwxJ+aZgkbSMdCKL10IuKfk8/6fOSm4+GaM6K3EbRyDj2ED9q9bRoeR+5xmcds1YrzcO9KhyLPG7app7rDBCNme8D94ArEWFMsSIyAB2AHbp9K03xbrlHloT6JV3HcB12j6EyfsKy9+8RHEmWb/AM9R1NNNBXJirXyT4XZcsa90Fy0ohbglnzgRG0dJPfpHGZEdQfxHTE4+n++fxQmonp9p9p5+kUfGna215F0pykkn4J60nwtYIts5EByCvcgDB+/b/Ws2a0/hWqbybVtF8xxaTcw9KKSoIljPQzAk8TyKW+pSlsUV5CtDFbmxsyggg8HBpDa+GVDeq4Wtj+mMn2LTkfYTTO6mpj0mxPur/wDu65HtznihV1MSfJmPlh+e26f3j7UrgrYZ28ZGEoxl2Q6jzFvMy23ZTZCrt2wGDOYhmEYI6RVBLutC7yjMwX/lTahouNjdiHKbYOFkGYpk2nvkhy6hlIi2pOwjO7cSJJg46CAYzXZ1pQ/zU8sHh53L9C0DafqI96o65LwaJlK2+qW5bBUspY+Yw2RGxc7Z3Tung8A4NUvENELNwbZ8u5wJJ2sJJGeARJA49JrRX9QiCXZVHEsQB+TSrWJ/FblS7ttoywybTucbW6g+kArxGSe1chPa8mtSblwLqKlveC3lW4Vu79oJtgqssY4ciBzgbdvvRpdBeuLu9NsHgOp3H3Ikbfoc/Si1qIYzkM2siorj1hijoUYZ6EHMSpHI45g5rutU01lFQpde8RK3xbjBjMHqrt83y/0/LyZ9qY1E9hTMqDME/wDbx+K6Qq/8XtY+bInjpsD/AHMEYEnnGDXv/FEwTwxQA4Pz8cGDntNSJ4faHCKMz94ifxA9qD4fax/LXHGK5yc5LFrwFtNftXCxaygJuM7SBi5PpaTMm2FIzj82vhbXhr95UBKOz3AYiIaAY6AiP8v1pdf+J2uWSjrbLF9nysQQBMqQdpcETEgiq2k1DpDW3ZSVie49wwj9q1rplYpZ7FNt8KnHHRsvH9U9uyWTmQs/pBMT/vvWINoEkn1Ekklskk9zVi7qbjAhrjsDBILEgwZHPGe0VDxHqUyCYHKweGB+0EYOaK09Kq4l2wTU3u7mGcI8VAOBXUUUEUYuOgFv7IVvqfbMe/4qRWB46UC2Jnr9TQlsDj/f5qza8EOq0fwzqE/hWKKAbbXAwgfMpOTHMjaZ7VldRq1UEyCRjaDknt/81Z+GdTctb9rJcDQzoeCW3FoccdgCDx0oDV4cVgO0UJbuuzW3PEyq2iULF1RoWB8zIvLMOr8VUs/Eii3uuI4YKWMBYIC3Wkergi2wzBmOmaiTxTTqNp0pS2fmOy3A45VSSRIGY6A8Zp2+jtMINtGXGCoIxMYj3P5NLuRi1t7Qu1HxFbTd6Lh2Oytt2f0o7lp3/KAjCOZxFTW/Fka4LRBJbeJgR6SwgjdOdp6Qc/SrY0duSfLSWmTtGZmZxnk/k1DrkVIdbaG5uCqxAxubmeYEkwOfvXHwcSy8IoWLSJqSk3MKBaVi5UYYvtJ9PBUZJIiOMU2qtpNIEkn1OZ3P3kkwJJgCcD2qzS+xpyyhtVFxikwoooqhoIvHrYF22wJLMCpXptWTu9juKj33DtVWnviGhW6pVgJg7W6qe4PIrOm7tbZcIVwYjjd2KzyCIOPpR2msWNplNcktFFFFFAoooqEE2u1JE3bryBELtA9QkAgKBLEHaMT0qG898sqJaNtiHb+eCghACTJBEZA3HAJXvX0LR+E2bYG22sgRuIlvyeprrxPw23fTZcWRIIOJUjggkYNXerxxBYQpjos/Kx5ZgtPdDqGEZ7Gesc1JUOutvYv3bZU+Xvm3IyAckzJ3LznnBp3Y8GBEu5PsogfnJ/tRUtbXCKcgWv0662bUccCrqFGWYwo6kxP9gT9qZafwdjl22/8ASsH8kj9h+aYafw60jBlQbgI3HJg85NWqXX+oTnxDhDrS+kV182fJ/wACXxTwlRaJtlg6wZksSByNpkce1I21qqo3uu49FMyfYc/6VtqjaypIYqsjgwJE9jVaNdOtNPkvqvSq7mnH4/6RlfCfNUHzAwWWIXymnJnLARj/AHFXxqU4nPaDP4iaf0TWT1TfgKjpVFJJme1TFkYBLjY42MJzkSQBkSPvWq0XiKOdsFGz6HEGB2jBHHBNVqqeIyFVwdpR1aYmBMNj/CTXPfbfJS7SKUcp8j8mOaz/AIx4nv8AL8q015BdVmZZg7QWUCAZ9QXOFkAEir1zQM2Hv3WU/MvpWfuiggdwDnFW7aBQFGAAAB7AQKrZemsIGq0rTzI6opZ47rLltU8oAsxYRAPy22YcsOoE+1QL4+rj0BsG36ip2Hc1sNDGOj4mOvY0NhhmUOqKTp8QIQWFtyFUs3y4AMd8ziIqzY8UV7vlhWHzeoxBKMQQD1OJjtFTDJlF+qviek8201vdtJiGiYIIPEjt3FWqW+Oa1rSoVIG54LMJCjax7iCTAE96kU2+CPoWeIaN7MNuNy3tJckKCp9MGBHp+bueK5o1Gou3QoubNqwSEn1EcEzwAc7c5jOKKZ1Ke35GLx4CiiitDhsaKKKFMBV8QWlK25AMXVgETyGB/aT9qjr3xyyVIv8AzLbU7l/SOS65iQJnqQMcQeaxs7D9Ljae0UUVmFBRXC3FJIBBI5APH1HSupqEPaK8JivahArl1BBBEgiCD1muqiv3doECSSFVe5Pv+59gahxk/hVwlCpMm2dknqAAVJPfaVn3mrtVPD9KybixBZ2k7RgQAMTngc1brNg5FqNOjiHRXAMwyg/3rz+FSSdiyQATtEwOBMdKmoqHCC1o7aghbaKCIICgAjsQBxRa0ltSCttFIEAqoEDtgcVPRUIFcXrQZWU8MCD9xXdVhbN26UDsqIoL7cFi87QGjAABJjORXM45ON4RmEfZbYHm1uUjj5JHB4kAEexFNtP4LfcgNttrElgQxPYAY/J7cZw6HgWmkN5KFhHqIkmOJJyfvNMa0nrZNJRMDK+J+CtaQXEZ7kH+YpE4M5UKJEYxnA75pejgiQQQeorb3kLKQGKkgjcsSJHIkESPcGsK9s2SUuBtwY5hjvJM7gc7i3MSTJNbaS9yypMhrf41ZiG/H+H/ANy1yPEEicxjp3UmfwDVhbYHAA+30/0H4rwWVH9K/gdo/titTAra4pctXAx2qAdzGMbcznGCKXaVyUQt8xVSfqQJ/em+o0qtba2RhgQfv1nnnM0m0jNG1/nQ7HjqQBngcyDx1rKwM0j5aJ6KKKyDROfDnUtcUtuLtgFQdjPJCkj5jC/Me4xNcLp9SrKQQSXQ3CCMgKgIgx0DZHbjOHdFdyV2mfvaLVNaKMxfckGCoO4ooyYA2Bt2BnIrQGiiuNkSwFRXrAaJmQZBBIIMESCDPBI+9S0VCx5pdWRYDtLGWA4Bb1sFHaTiri6S+3zG1b/w7n/uF/tVL4d0Nm27jy1Fze9xGIE7XjdDc4YkR0BHetFQ9k2nhAM208Cv/h93/wBcT/8AjEfiZ/euLml1CqSGtOQJjYwJjp88Ce/Sm9FU3spuYgOovl9i6Z1O3dvuMu0SYAO0mTySAZge9drb1LP5bKlsbS3nIS64gbYYLDE57QOZ4eUV33Gd3MS2LWpcDcLdroZljI5IAMQTMSZiCeYE3hdm8t25vA2kL6hwxEgEDkemJB68TTSiuObZxtsKKKKocCiaKKhCCqmq8Rt2yFLS54trljznaMxjk4pTb813uJeuMCrNsVJQlCx2sSp9WIGMCM5rnU/ytipANy5ta48mPSxkkmSTtCiT1H0p2olFDPJNf1OoZ1dJRFAm0SpL+pZnB2+ncOeY95o2DfQ7ri7vMZ2ZbYnZJG3OCRtwcdBU2p8VFolWBfahcskd4ErMiTgfQ9jUV7xqUY20bcoUkNjloiCQTMHPHFdlCLRrDEHlFmzrbbEAOu4z6CYbHMociPpVil2p/mBL6qT5bNutRklSVJBXllho5B9sGvdM1873jchYlEcbTtgQQVBIzOGE/TihpUtPgKjascjCiqfhut81FJhXYTs3SQJI45/bBxVysmap5CiiiodCiiuLtwKCT07c/QDvXCEepkG2wYgrcU4OTJ2lR9Z/+ORp6W+G+Hbf5lwA3D0wdg7A9+56/QCmVDWSTfADZJSllBRRRWZmFFFFQgUUCstqbGo8u0qK5e180kgMfNtx6+oKhjImBM5xVoxyTJqaKz9zWazy3cJ6gFCp5ZksfmzuMqDjAMjNSnU6rdK2xtlTBBk7mQHJbEAseOld2HMjuil3gmovuhN9AjzwJ7CckQYMiQSD3pjVWsPB0Q+JsEvK7GEZCkngNukCem4T/kHtSG7q7qtdLobls+YFQwQxVhAggBYXceoIk4jOzZQRBAI7Gkl9Tp4nNgkAMTm3PAbHyTADTiRPenUX4KQl4ESeKjJXTW9y2pCLtLERdiCgI2HZHP8AX9q6XXA3Bst2ym3YgCif+YwLJjjhiOIFaLYqlnwCQNzE9FmJ6QJNQ2tUxUObbbG4ZfVicEgerP0Iq5p12UPD/EGlEYBZ5ZsSdlskCAPUSxOex+zmof4tNu/eoWYkmBPbPX2rm/rbaEBnAJE59+PzXSyPL2ktGS6J+okqOg5J+nWluh1wChDuYiBblSpuCBBG+M9CeOuJqTXXGuAOqFraNMGfWcCdgyyKCzR1IEDE1LY8dtNJJ4MAqCwg/KdwGNxkAdYrC3D4Na3gks6pWBMwV+YE5X615/G2+jA8CFyc8QBk1R1+v028XS5MeXMkhNofbuiIMFifxTOx4hadwv8AX6isqZAGDkgQc8f3rDYa7yMapePUJMepGXPaWAE1Y0ag30DcAMyjoWEc/QEkfnoKnvWwwKsJB5Bqp4X4buum4LtwC0+xRumYALyWkkEkLE42VS1JRK2y+ODR0UUUCCBRRRUIFFU9R4naTBcFv0LlvwP/ADUCeN2//uTZPTzIAPP9Skr0OJmrquTWcEGdFR27yt8rA/Qg8/SpKoQKKKKhAoooqEKWo1ISJkk8KokmPbt7nFVP4ZrrFnLokrFqVztz6onkxweB7kVU8X1rALNooysGV2ZY9JG4KQfmKFgAec9qYvrVFzYegkmesTEfTM04MCH/AINbwJcKCCE3HaIIIG39MjjimNVm1qDucEwB2AP9iPzXo1S+/McHkCY+tQh62ktl/MKIXH9e0TkRzzxilXhmnVGvbV2k3TKjgAKoUD2Kw0Dq596YazxBUtebtdx2RST9fYDqaTam41255tstb/loBIwxliQw6iCMjvg1Scklyb6dPcNLtsMCGAIPINRLoLQIYW0BHBCjFVh4g/Ww0+zKR9pIx9QPpVYadrju91YHp2LuOAAJkA7cnP3rN2JBu1s7a/pA3FvePSAF9R2nhRHqgjpMRVbR+HCRcE2mzCoFG1TMLG05g595pjbthQAoAA4ArqsZWt9F1WvJWVLqH0XNwPzebJg/qER9NsgdR72PCfEhp7a2b+AghboX0kD9QBJVuSScGCZr2qK2WvrLHbabGzbl17kngN2jg9+K8z4ZhqXXCOZGhXxnTyym8ilWKkMduQYMbonMiR1BqV/ErIAY3bYBJAO8QY5zPSliIAAAAAOABgfavPJWSdqywgmBJHYnqK57KFf/AKv0NtXrEtxvaJ4EEkx2UAk0s1fiLXYW0LiDdLXCAp2icKD6pJjJAxPtUFjSKhkTgECWJCgmYUHgT/Ydqnrsakis9S3wheumXTgG36bYPrSSRk5bPBBMk9cznNMq4YTg5Hakvidu9bULbuLbQFiHPC+kwr4+Sf6pEYHvRtNn9rL6e7+2QzfQpjbNsgRNv0mCQSJXoSBTnwu+Xs23JksiknvIrNmzqtykXLcTLAz+lBjHE7z9x9uvDbL2bouOPScMtrcQCQSzeWBHzBOATkmuaqnfHK7C2ayvK4sXldQymQev0MH6EGRFQ+I+IW7KMzsBCltsiTA4A6k8UrSbeDjeCXTahbih0YMp6j2wRHQg4IPFS1kPDPiLTrevOGJt3RbuDaCQGIIfpP6TPBFafQag3EDlCm7IVuY6EjoSMx0q863HsrGSl0BAPvXJtLkRyZP1qqukdcJdMDAW4AwH3EN+Sar2fELrMwW2txVkFwxUbgYKgMDuIzJkARE00wYt47Lw0ifp/c9o79sV7/DLG2MZ/cQc/Sqz65iAEtvvMfOpAXuS3BjspM/vXXl3v/VT7W8/u5H7VZRZV2RRT8cdVRLQaNzrKhjJUmDxmJInPEnMRXCrAgcCqWsthboayj3nQkX3ESQxmJwCykghRwpMDIq3ZuhhuUyP9DBBB4IOIoPUfkMdFKLjx2K7unvS8EbTftkLtM7R5cw2+AMNiO9R29TqyB6ACFkjb8zBUkDOAW3CfandFY7gtx/ZndP4pqHMqu4eZBAXhN0TnJBElT12n6Vc0mov+ZaR9p3W99yBBSBG2JMyxwf+huaZ27SrO0ASZMACT3xRcdV9TFV4G4wPoJNdbz4OKLXbK/iJJC2lwbh2z2ABLH8CPqwpiqgAACAMAdqX+HAO7XpJAJtp22iNxjrLg57ARzljV4rCEmtu9yzC6QUVW8S1Jt2mcCSoGM9SB0z16VW0vjCFFZ8E7+AxACPtLHHpEx80R9qtgEwxlRS+341ZJgFvujicMcErnCt/lNeDxuyeGJld49LAEFWb5tsTCsY5xxUwyYYxoqDTaxLhYKZKGGEEQfvU9Q4VvDcBrfS22wfTapH4Bj7V5ZuX3MpaUpBIJeOGZSvHzYntnmubF0Ib248Pu+oZVCwBnMbfcinPg1hlty+Hc72ERtJVRH2gfea2uucILD5GsHmCIfBLN62ri6EC7mZYaSNzMxBwBAnB575rG66/5l17n6mJE/p4X9ox70y8S+JHuhrap5akbWJkk5MgHGIEcdaT0f6ZpZJu2a76EvqOpUsVx8dkHh4vWbguW3tyMeq1yDzMMMx1/anev+JdUw/l+Xa7mCx+oJx+1K6k0zqHBdC6jOwEAEyIDE/08nAMxFGX6Sl5m45YLVqrfxUsI3Ou1qWl3XGgSBwSTPYDJrNaPU27uourauhdzK6lVZQwFs7hIgOQxYmc/gUkt2wABkwAAWJJgcCTmm/w/wCGIxa9vZXRiJ9B2ggHBZTtHeO1CXadUw3NhsNX70tqXA5/hNR6R/EjHP8ALWThgf3KHjoeZxT1hYu1o3TdINkm2qH0jcZ3sOFZcwY+TtiqfhWvtX7hbfcW4SUS9KncFOUygAPDbY6yCYppq9AFtXy1z1OJZyvRAAAVXkQDI67miJoSduODeKL+kNvb/K2bRgbIgf5cVS12gYN5lkDcT60LFVaevBAcYzGRIPSKl2+zhXLeVBdNlouTvhSpK7VnbBMERB6zS+6bjSGvlEIcHe11eU2yGIyu4FswVmBiJG2Nm0JSg9yGA16/1BlIMEFWwexIEfea9tXLlx1VF2Bp23Lgw23kBQd0kTBMCATnrxpHZLguvqLXlEEBfPZugEDcIaCBnByau+JXFKpfRi3lPu/lsCWHBQcgk4EdeJEzVNiQU9bN8Fqx4EnNx7jvJJIuOq56BFaAB/8A2lWr8MTTOHfc6F4Vy1xihc7VVgSQRLFQ3SY6ydJotT5iB9rpM+l1hhBjIo1ulF1CjSAYII5BUggj3BAP2rphNykuWKwIr2obpe2yJcCkuSFdDzCkklDle3USRnNTVAKSa7OLtsMIYSD0+hmoX8PtE7igmSTk5mJkTBBgEg4JE81ZoqHMlR/DLRG0oIiOvZh37M35rxfDLQAGwY7know5J7Mw+9XKKmSZZX02iS2WKLG4y2TzJPBMDJPHerFFFQgv1ejPmbxuZSAHtggFtslYZuIJOMczIIzdv625caJNlZwoI3tgZJBIAmcLnAM9K7rL/EN24NXa2rAFpm8ycgkxABBHE/mr11e7NRLu+UIfo419kreuAxBIIwAcgSTAEnduzzEVDXrEkkkkk8kmTXlemog4VqL8CW2e+bkFFFFamZ4BGBXoZhO1ioYbWA/qEz/r9iam1ele0224sHp2PuD/ALNQ1n8LI/aNGp1y+mKLWpFlvMIK27epVrvJwCCH56fTrX0rUgXrJ8tlIdQVacEYIyOhHX3rD6ottO1Qx/Seo6j600//AM7vW/J2LcublmbLlSBnBSFB29I6QZE0o9Qp2YkhnpLdyeS7f1qq6ObcMdyO05TaRgwM5I+xnrUx8Xtj9X+U455+kHNTa6zsuG6yhkMeraJtkCJMngjqOAM4pfF5D6bKOJKgCAQu8wTjosQB3qtc90chxOniFiDcx/zFts20TuIG2T/3D81U1GptXHDK91NwVn2iMJLqW3LM+k8ZipS10ED+GtkF1LRAAlSS2RkgwJpi+lVh6kAJUriJG4ZAarNZR0b+Gq4tL5hJaCTPIkkgH3AgfarVJvB/ELl1HBDekELdZYyJEFRgkH9OPoaop49eVQDaNwi27FywAdl3/JAG4So4WYYdsrnF5ZYa+M+FedsYNte0SyT8smPmxMfTuaXalL6yCoAClzcQbxtAJICmCXkARxBmele3vF76XLilA8MsBJlQUtGflypJYd5kDjF7T+LFtM1/bBUMdpMTtmO8SIPtXMFXBPso6C67IGdVUn9LSCOhkd/vVikqW3s3BAcodzOEWVZ2JwFn+WBzzHHuav8A8dGWtXR/2hv/ANC1XlVJPoHlBpluiqa+Ig/Kl1h+oJA+nrgn6gR715/xDp5N2eg2jP8A3A7R9yKr7cvo5sl9Fq9eVBudgo7sYH5NVT4kOQlxl/WFx9YncR7gGvNNps+ZcANw/faOiqfYcnqZ+lW6JhpuPkaxqXkr2fEbbMEBYMZgMjLwJ/qA6ZHeD2pP44kXp7op+mWH+/vTnWKmwm4AVUbjInjr9azeoZC820KDbBmM5kcE8SfzRWk07japLoF1kYxrfJxRRRTkThVe+GJxMR/c/XoP71YorsXg6b3W6NLq7XEjn3B7g9DWJ1+lNq49uSYOCeoORx+PtW9msx8W2IdH6MChPuMj8gt+KTaOxxs2+GO9dUpVuXlCKuBbghlJQzMrgnEc8/jtXdFN3FSWGJVJrlDW18UEFLb2i3oG5p+bEEjAWZ/pkc1Hqrnm2glhgUa4FBeQUiWKMpEkekqD7gdJpLqNJvB3Q3VdwEKenH2/FU7Nt0l1YxG0rNxpg/pJyP8AYI5pVZo9jzAZ06v/ACNofB1gje+ZODHPXHUZz/1H2itqgunberElgF2tMKpedxgdJIE88dhUfgnjyuoW4drSYJ3QRuMAswHqAjnnvzUPie8hnRru7c0i0sx5bKUBUH1ArmMzvP0OT4QyrxJml+HyQ1wOYutBKAQIWRuUz6pkScEQAQMS3vXlQFmYKo5JMD8msBZu3broLlwqBcuoC9tYYgLG1lYENMwQZMEdJpx4dqbmoAtFv5BkFrm0XGCEqygAk/MACzbWERkmQFbDD3Gzh9Gm02oW4odGDKRIIrthIg5BwQetLNZpShN3ThBc/qQAAXASJByBu5IY/wDmrmh1guhiFZSrbGVgJBABjBIPIyDWJSUcCW9p2sFEJ3W2OxGzIPRW5nE+r/pzzUlQW3a4xe4xJVnUJAAQyRxyTEZPQ4iah8ZRzZYJO6U+WZjes8EH5ZwCJplXu2/I4XaKzrvqvK8sK3ysA3WNt2DumQxItY5E1xY8T1LglAH+cSAIUhPSPc7vfhh1mL5IaWilNi5qBf2spNvcfXGCNgjGYO7HQex6Nq7k4L/HnAsmSBJUR39Qke+Jx7Uipt4ppDc/mW337Rt2CCOTugz82R+KUKwIkUdpcYYo9Q3b1lcHtFFFFC4KKKKhDbHRvk7yTmOcSV7k4AHFWNXpFuIUYSD+R2IPcd67s3VdQykMpyCODUlec6PU8NGD8R0TWX2vwflbo3+je1U7rEAwJMYr6JetK6lWAZTyCJFLrvgunVS3lTAJgFswOAJpjVr8LElkWW+nZlmL4MSbpn5f7/6fWvPOb9J/f/SpNRc3HdbXarGQoMwIH9R69fvXKO0iVjvTSD3RzgWSWHg9X1YI/wB/761c8H1rWCwZi9tjMQAUkkkjastM8HP9qr0VjbVGztGlGonTLMWazQ6S3qWuF8hCFQAkRIV94YHkysQcAe5rjxDwO1aPmqieV6Q9oArtlwWdSDHO1mBHq2TM80Pg8uLxVWby9pZ1JkAwFWJ44jHatB8RAHTsD8rFFb/CbihsjgbSZPSvNamEoXOLZ6Gq/wB2O9CltOr/APJ0xKmALruVGCkNsncyjYM4J4GGJq34f4ddRAjahjzJRFXcWJLMZ3HczEnBAHAArgLqLQVbdtGQSABgqAGiSWyZ2D8ma9Go1U5soBJ4YGRvgGZEHbmI+54q6gkUlZJlY2mskh5ZWfF4kEktgB5zPCgiRgccVZqv4xfu+UyPbEOjqNpLHdtJUAAbp94xE4r21ddhKWbjDgFoWfs5DR7x+aJhPjktFtk9AoTwu60l7pQ/0rb2kDHVnSWM9oEY964Om1CiStt46IxBPGRux39JOO5q3uRLYPNTfVFLsYA5NRaGz57OLu5FGBZMqSJYFm9IwcYBI78xU40V9wZ8u2DiGlzB7wQJ9pP1qfRWibmTAsDylHVgUQ7mPY4wOo56DOc89EJb/hNl23FB7qMK0TAZB6WAnqKzXi3g7WnYok22JYbF+WckbV95ggVrNbqltIXeYEcCeTAxSLU/FBkeXbx1LmPsAs/mtNM7FLMFkG1XtOO2x4M6HHcUbh3FMdV4wbgQ3LNosrhmPcK0gCRIxHM9aa6fxO04m3pHYntbWP8AOSFP2NGz1U4L5Q/kXw0dc38Z/wAGaUEiQrEdwpj8xFX/AAnw1rtxQyuLeSxgr9ACe5jjpNbUfivaGnrpyWMBUPT4Rkm3k+dWXIyCy5PDERnnB681ofh/xkAG3euARBVnbkHpJ5IP7H2rPVFcszMHaW5YAScR19qPuojZHAuo1Mq5Z8H0mvax3w/rnW7bQuzIRshiIAC4gYAiIxzNbGk9tTrltY8pujbHchZr/A7V2TGxv1Jj8jg/is94l4Ncsgth0HLLgj3Knp7gmtnWd/8AqebgGweUTBckzH6toBwe3Y1tRbavx5SMdRTS/wA+G/JnaK0Or0Wn1E/w7ILoyQJAI91+seqKz7qQSGBBBgg8g0zpvVn6f0KL9PKrntfY6+EGAvtz/wAvnp82J98NH0atXqtOLttlnDDDDoeQR9CAftWK+GbQuX2tuPTtFxTIHrUwCOsiWxkZ9609v4fsgz6+uN2MlTwAJjauecUg1/8AXbHOi/oogteIsCLdyzc8zbPpUFWgwWUhjCk8boORXcXLpAKvZQZb1Dc2MAFCYHUmQcRUPhWjHmXLgJ2h7qKDMyCquST0m3AA7Tkmm9SLbXJtsSZTt6BFIaXO3I3XGIGCJgnsTVotifvikPxkx8pEDMA7EMB1GxsT9YxVCx8TtaVLfkrAG0EMQoAGMEEj8miI0TlDcjKWohCexlnW/E25ItKysT8zAYHWBJz0zxSe/wCJXrm0PcnaFI8vcuefVxLiBMQPbNUXe4zG5uBLlm2CIGcjoRkg574NTE4phTRXjOBbfqLM4z/wtDxa8PSL79s7T07kGrdv4ge3aYpaDOAXuOxxuPWAeJgAbpgACkytJMD5TDZGccblngxTn4T0RuMzMytbtvIUTm4FWGYcYEx7n2FU1EK1HckaaWdjntbDxLVam+oJsOttSJAUzMckH1ED2EZ5PSnovDNRcOLe1c+pwVHtE+pscnaB9a3tFCx1UoxxHgLlpITlum8mUt/DN7cG8y2pHEDd94YRIrUoCAATJAye/vXVFY2WSm8yN66o1rEQoooqhofOqKKK9IeVPCJ5pr4N4jdF62GuMyn0bTxEY+4MZ5PWiisNRCMoNteAjTTlGxJPyOvifUFbBAmXISQeBkn9gR96yNFFYaBLY2E+ot+4l+ibRak27i3AJ2kyOJBBBE/g/YV5qtQblx7hEFmmMYAwBj2Aooor2479/kD9yWzZ4IGHHGSAPYkgAyOPqM060HjJvoml3bry3YuAs4BtruMl4BbEYwSYnE0UUv8AUIptZGHp/GR7ptIybVQIiiAdvJw3cd9v75r1bd/q4OPbmf8AD2/2aKKXjU9u6HzFZb0MpjbxK45BgZ96xN6yVZrbwWUwf9fuM/eiijtDJ7nHwLvUYrYpeThEA4AH0FF2YMAExgHivKKavoT55PbdoLhQB7AVb8P1963auNa2hNwLOfm6LAU4xySe/WiihdVxFL9hmk5lJ58Gg+FmZka411nZmghiYXbPTiTMmMcdqeUUUps/Jjmr8EFFFFUNAoooqEP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0" y="2051051"/>
            <a:ext cx="3454400" cy="4731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330700" y="2051051"/>
            <a:ext cx="914401" cy="37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1988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7937499" y="2063751"/>
            <a:ext cx="914401" cy="374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2015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el 1"/>
          <p:cNvSpPr>
            <a:spLocks noGrp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l"/>
            <a:r>
              <a:rPr lang="de-AT" sz="4000" b="1" dirty="0" smtClean="0">
                <a:solidFill>
                  <a:srgbClr val="D1D1F0"/>
                </a:solidFill>
              </a:rPr>
              <a:t>(1a) </a:t>
            </a:r>
            <a:r>
              <a:rPr lang="de-AT" sz="3600" b="1" dirty="0">
                <a:solidFill>
                  <a:srgbClr val="D1D1F0"/>
                </a:solidFill>
              </a:rPr>
              <a:t>historischer Kontext</a:t>
            </a:r>
            <a:r>
              <a:rPr lang="de-AT" sz="3600" b="1" dirty="0" smtClean="0">
                <a:solidFill>
                  <a:srgbClr val="D1D1F0"/>
                </a:solidFill>
              </a:rPr>
              <a:t/>
            </a:r>
            <a:br>
              <a:rPr lang="de-AT" sz="3600" b="1" dirty="0" smtClean="0">
                <a:solidFill>
                  <a:srgbClr val="D1D1F0"/>
                </a:solidFill>
              </a:rPr>
            </a:br>
            <a:r>
              <a:rPr lang="de-AT" sz="3600" b="1" dirty="0" smtClean="0">
                <a:solidFill>
                  <a:srgbClr val="D1D1F0"/>
                </a:solidFill>
              </a:rPr>
              <a:t>	</a:t>
            </a:r>
            <a:r>
              <a:rPr lang="de-AT" sz="2800" b="1" dirty="0" smtClean="0">
                <a:solidFill>
                  <a:srgbClr val="D1D1F0"/>
                </a:solidFill>
              </a:rPr>
              <a:t>Auflösung des Ostblocks</a:t>
            </a:r>
          </a:p>
        </p:txBody>
      </p:sp>
      <p:sp>
        <p:nvSpPr>
          <p:cNvPr id="36866" name="Text Box 7"/>
          <p:cNvSpPr txBox="1">
            <a:spLocks noChangeArrowheads="1"/>
          </p:cNvSpPr>
          <p:nvPr/>
        </p:nvSpPr>
        <p:spPr bwMode="auto">
          <a:xfrm>
            <a:off x="355600" y="1600200"/>
            <a:ext cx="8331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AT"/>
              <a:t>Symbolische Durchtrennung der Grenzzäune zwischen Österreich und Ungarn am 27. Juni 1989 durch die Außenminister Gyula Horn aus Ungarn und seinem österreichischer Amtskollege Alois Mock</a:t>
            </a:r>
          </a:p>
        </p:txBody>
      </p:sp>
      <p:sp>
        <p:nvSpPr>
          <p:cNvPr id="36867" name="AutoShape 9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68" name="AutoShape 11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36869" name="AutoShape 13" descr="Z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pic>
        <p:nvPicPr>
          <p:cNvPr id="36870" name="Picture 15" descr="7_u_mock-horn_holz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" y="2614613"/>
            <a:ext cx="7950200" cy="348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enutzerdefiniertes Design">
  <a:themeElements>
    <a:clrScheme name="Benutzerdefiniertes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es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1565</Words>
  <Application>Microsoft Office PowerPoint</Application>
  <PresentationFormat>Bildschirmpräsentation (4:3)</PresentationFormat>
  <Paragraphs>373</Paragraphs>
  <Slides>61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61</vt:i4>
      </vt:variant>
    </vt:vector>
  </HeadingPairs>
  <TitlesOfParts>
    <vt:vector size="63" baseType="lpstr">
      <vt:lpstr>Standarddesign</vt:lpstr>
      <vt:lpstr>Benutzerdefiniertes Design</vt:lpstr>
      <vt:lpstr>PowerPoint-Präsentation</vt:lpstr>
      <vt:lpstr>INHALT</vt:lpstr>
      <vt:lpstr>PowerPoint-Präsentation</vt:lpstr>
      <vt:lpstr>(1a) historischer Kontext</vt:lpstr>
      <vt:lpstr>(1a) historischer Kontext  TERRORISMUS in Europa</vt:lpstr>
      <vt:lpstr>(1a) historischer Kontext  TERRORISMUS in Österreich</vt:lpstr>
      <vt:lpstr>(1a) historischer Kontext  TERRORISMUS in Österreich</vt:lpstr>
      <vt:lpstr>(1a) historischer Kontext  Auflösung des Ostblocks</vt:lpstr>
      <vt:lpstr>(1a) historischer Kontext  Auflösung des Ostblocks</vt:lpstr>
      <vt:lpstr>(1a) historischer Kontext  Gemeinsamer Binnenmarkt</vt:lpstr>
      <vt:lpstr>(1a) historischer Kontext  EU-Erweiterungen</vt:lpstr>
      <vt:lpstr>(1b) Völkerrechtliche Abkommen  TREVI-Arbeitsgruppen</vt:lpstr>
      <vt:lpstr>(1b) Völkerrechtliche Abkommen  TREVI-Arbeitsgruppen</vt:lpstr>
      <vt:lpstr>(1b) Völkerrechtliche Abkommen  Schengen-Abkommen</vt:lpstr>
      <vt:lpstr>(1b) Völkerrechtliche Abkommen  Schengen-Abkommen</vt:lpstr>
      <vt:lpstr>(1b) Völkerrechtliche Abkommen  Schengen-Abkommen</vt:lpstr>
      <vt:lpstr>(1b) Völkerrechtliche Abkommen  Dubliner-Übereinkommen</vt:lpstr>
      <vt:lpstr>(1b) Völkerrechtliche Abkommen  Dubliner-Übereinkommen</vt:lpstr>
      <vt:lpstr>(1c) EU-Verträge  Vertrag von Maastricht 1993</vt:lpstr>
      <vt:lpstr>(1c) EU-Verträge  Vertrag von Amsterdam 1999</vt:lpstr>
      <vt:lpstr>(1c) EU-Verträge  Vertrag von Amsterdam 1999</vt:lpstr>
      <vt:lpstr>(1c) EU-Verträge       5-jährige Arbeitsprogramme</vt:lpstr>
      <vt:lpstr>(1c) EU-Verträge       5-jährige Arbeitsprogramme</vt:lpstr>
      <vt:lpstr>(1c) EU-Verträge       5-jährige Arbeitsprogramme</vt:lpstr>
      <vt:lpstr>(1c) EU-Verträge       Fachagenturen</vt:lpstr>
      <vt:lpstr>(1c) EU-Verträge       Fachagenturen</vt:lpstr>
      <vt:lpstr>(1c) EU-Verträge  Vertrag von Nizza 2003</vt:lpstr>
      <vt:lpstr>(1c) EU-Verträge  Vertrag von Lissabon 2009</vt:lpstr>
      <vt:lpstr>(1c) EU-Verträge  Vertrag von Lissabon 2009</vt:lpstr>
      <vt:lpstr>(1c) EU-Verträge  Vertrag von Lissabon 2009</vt:lpstr>
      <vt:lpstr>PowerPoint-Präsentation</vt:lpstr>
      <vt:lpstr>(2a) Asylpolitik  Grundlage: </vt:lpstr>
      <vt:lpstr>(2a) Asylpolitik </vt:lpstr>
      <vt:lpstr>(2a) Asylpolitik </vt:lpstr>
      <vt:lpstr>(2a) Asylpolitik </vt:lpstr>
      <vt:lpstr>(2a) Asylpolitik </vt:lpstr>
      <vt:lpstr>(2a) Asylpolitik </vt:lpstr>
      <vt:lpstr>(2a) Asylpolitik </vt:lpstr>
      <vt:lpstr>(2a) Asylpolitik </vt:lpstr>
      <vt:lpstr>(2a) Asylpolitik </vt:lpstr>
      <vt:lpstr>(2a) Asylpolitik </vt:lpstr>
      <vt:lpstr>(2a) Asylpolitik </vt:lpstr>
      <vt:lpstr>(2a) Asylpolitik </vt:lpstr>
      <vt:lpstr>(2a) Asylpolitik  </vt:lpstr>
      <vt:lpstr>(2a) Asylpolitik </vt:lpstr>
      <vt:lpstr>(2a) Asylpolitik </vt:lpstr>
      <vt:lpstr>(2a) Asylpolitik </vt:lpstr>
      <vt:lpstr>(2a) Asylpolitik </vt:lpstr>
      <vt:lpstr>(2a) Asylpolitik </vt:lpstr>
      <vt:lpstr>(2a) Visapolitik </vt:lpstr>
      <vt:lpstr>(2a) Visapolitik </vt:lpstr>
      <vt:lpstr>(2a) Einwanderungspolitik </vt:lpstr>
      <vt:lpstr>(2a) Einwanderungspolitik </vt:lpstr>
      <vt:lpstr>(2a) Einwanderungspolitik </vt:lpstr>
      <vt:lpstr>(2a) Einwanderungspolitik         „Rot-Weiß-Rot“-Karte </vt:lpstr>
      <vt:lpstr>(2a) Einwanderungspolitik         „Rot-Weiß-Rot“-Karte </vt:lpstr>
      <vt:lpstr>(2b) Justizielle und Polizeiliche Zusammenarbeit in Strafsachen (PJZS) </vt:lpstr>
      <vt:lpstr>(2b) Justizielle und Polizeiliche Zusammenarbeit in Strafsachen (PJZS) </vt:lpstr>
      <vt:lpstr>(2c) Justizielle Zusammenarbeit         in Zivilsachen (JZZ) </vt:lpstr>
      <vt:lpstr>Mögliche Prf.-Fragen</vt:lpstr>
      <vt:lpstr>Mögliche Prf.-Fragen</vt:lpstr>
    </vt:vector>
  </TitlesOfParts>
  <Company>Karin Schermann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Karin</dc:creator>
  <cp:lastModifiedBy>Zeilinger, Bernhard</cp:lastModifiedBy>
  <cp:revision>396</cp:revision>
  <cp:lastPrinted>2016-02-02T12:17:03Z</cp:lastPrinted>
  <dcterms:created xsi:type="dcterms:W3CDTF">2008-02-04T19:27:57Z</dcterms:created>
  <dcterms:modified xsi:type="dcterms:W3CDTF">2016-02-02T12:56:34Z</dcterms:modified>
</cp:coreProperties>
</file>